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7" r:id="rId2"/>
    <p:sldId id="265" r:id="rId3"/>
    <p:sldId id="267" r:id="rId4"/>
    <p:sldId id="272" r:id="rId5"/>
    <p:sldId id="263" r:id="rId6"/>
    <p:sldId id="266" r:id="rId7"/>
    <p:sldId id="273" r:id="rId8"/>
    <p:sldId id="268" r:id="rId9"/>
    <p:sldId id="270" r:id="rId10"/>
    <p:sldId id="278" r:id="rId11"/>
    <p:sldId id="275" r:id="rId12"/>
    <p:sldId id="264" r:id="rId13"/>
    <p:sldId id="276" r:id="rId14"/>
    <p:sldId id="271" r:id="rId15"/>
    <p:sldId id="279" r:id="rId16"/>
    <p:sldId id="259" r:id="rId17"/>
    <p:sldId id="283" r:id="rId18"/>
    <p:sldId id="258" r:id="rId19"/>
    <p:sldId id="328" r:id="rId20"/>
    <p:sldId id="288" r:id="rId21"/>
    <p:sldId id="289" r:id="rId22"/>
    <p:sldId id="327" r:id="rId23"/>
    <p:sldId id="329" r:id="rId24"/>
    <p:sldId id="280" r:id="rId25"/>
    <p:sldId id="291" r:id="rId26"/>
    <p:sldId id="315" r:id="rId27"/>
    <p:sldId id="316" r:id="rId28"/>
    <p:sldId id="294" r:id="rId29"/>
    <p:sldId id="292" r:id="rId30"/>
    <p:sldId id="297" r:id="rId31"/>
    <p:sldId id="298" r:id="rId32"/>
    <p:sldId id="260" r:id="rId33"/>
    <p:sldId id="290" r:id="rId34"/>
    <p:sldId id="302" r:id="rId35"/>
    <p:sldId id="317" r:id="rId36"/>
    <p:sldId id="318" r:id="rId37"/>
    <p:sldId id="299" r:id="rId38"/>
    <p:sldId id="262" r:id="rId39"/>
    <p:sldId id="304" r:id="rId40"/>
    <p:sldId id="308" r:id="rId41"/>
    <p:sldId id="313" r:id="rId42"/>
    <p:sldId id="320" r:id="rId43"/>
    <p:sldId id="319" r:id="rId44"/>
    <p:sldId id="305" r:id="rId45"/>
    <p:sldId id="309" r:id="rId46"/>
    <p:sldId id="314" r:id="rId47"/>
    <p:sldId id="310" r:id="rId48"/>
    <p:sldId id="284" r:id="rId49"/>
    <p:sldId id="325" r:id="rId50"/>
    <p:sldId id="312" r:id="rId51"/>
    <p:sldId id="321" r:id="rId52"/>
    <p:sldId id="326" r:id="rId53"/>
    <p:sldId id="311"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A3A"/>
    <a:srgbClr val="898272"/>
    <a:srgbClr val="000000"/>
    <a:srgbClr val="FFFFFF"/>
    <a:srgbClr val="CECECE"/>
    <a:srgbClr val="333333"/>
    <a:srgbClr val="E860D8"/>
    <a:srgbClr val="3D3ADF"/>
    <a:srgbClr val="7064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13"/>
    <p:restoredTop sz="67021"/>
  </p:normalViewPr>
  <p:slideViewPr>
    <p:cSldViewPr snapToGrid="0" snapToObjects="1">
      <p:cViewPr varScale="1">
        <p:scale>
          <a:sx n="62" d="100"/>
          <a:sy n="62" d="100"/>
        </p:scale>
        <p:origin x="1776" y="192"/>
      </p:cViewPr>
      <p:guideLst/>
    </p:cSldViewPr>
  </p:slideViewPr>
  <p:outlineViewPr>
    <p:cViewPr>
      <p:scale>
        <a:sx n="33" d="100"/>
        <a:sy n="33" d="100"/>
      </p:scale>
      <p:origin x="0" y="-728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sukasa\Downloads\user%20study%20resul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sukasa\Downloads\user%20study%20resul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chemeClr val="accent1"/>
            </a:solidFill>
            <a:ln>
              <a:noFill/>
            </a:ln>
            <a:effectLst/>
          </c:spPr>
          <c:invertIfNegative val="0"/>
          <c:cat>
            <c:strRef>
              <c:f>Sheet1!$A$2:$A$3</c:f>
              <c:strCache>
                <c:ptCount val="2"/>
                <c:pt idx="0">
                  <c:v>Torus</c:v>
                </c:pt>
                <c:pt idx="1">
                  <c:v>Fertility</c:v>
                </c:pt>
              </c:strCache>
            </c:strRef>
          </c:cat>
          <c:val>
            <c:numRef>
              <c:f>Sheet1!$B$2:$B$3</c:f>
              <c:numCache>
                <c:formatCode>General</c:formatCode>
                <c:ptCount val="2"/>
                <c:pt idx="0">
                  <c:v>2.75</c:v>
                </c:pt>
                <c:pt idx="1">
                  <c:v>2.58</c:v>
                </c:pt>
              </c:numCache>
            </c:numRef>
          </c:val>
          <c:extLst>
            <c:ext xmlns:c16="http://schemas.microsoft.com/office/drawing/2014/chart" uri="{C3380CC4-5D6E-409C-BE32-E72D297353CC}">
              <c16:uniqueId val="{00000000-D048-AD49-9123-B4C8A71D6145}"/>
            </c:ext>
          </c:extLst>
        </c:ser>
        <c:ser>
          <c:idx val="1"/>
          <c:order val="1"/>
          <c:tx>
            <c:strRef>
              <c:f>Sheet1!$C$1</c:f>
              <c:strCache>
                <c:ptCount val="1"/>
                <c:pt idx="0">
                  <c:v>Our Method</c:v>
                </c:pt>
              </c:strCache>
            </c:strRef>
          </c:tx>
          <c:spPr>
            <a:solidFill>
              <a:schemeClr val="accent2"/>
            </a:solidFill>
            <a:ln>
              <a:noFill/>
            </a:ln>
            <a:effectLst/>
          </c:spPr>
          <c:invertIfNegative val="0"/>
          <c:cat>
            <c:strRef>
              <c:f>Sheet1!$A$2:$A$3</c:f>
              <c:strCache>
                <c:ptCount val="2"/>
                <c:pt idx="0">
                  <c:v>Torus</c:v>
                </c:pt>
                <c:pt idx="1">
                  <c:v>Fertility</c:v>
                </c:pt>
              </c:strCache>
            </c:strRef>
          </c:cat>
          <c:val>
            <c:numRef>
              <c:f>Sheet1!$C$2:$C$3</c:f>
              <c:numCache>
                <c:formatCode>General</c:formatCode>
                <c:ptCount val="2"/>
                <c:pt idx="0">
                  <c:v>4.5</c:v>
                </c:pt>
                <c:pt idx="1">
                  <c:v>3.92</c:v>
                </c:pt>
              </c:numCache>
            </c:numRef>
          </c:val>
          <c:extLst>
            <c:ext xmlns:c16="http://schemas.microsoft.com/office/drawing/2014/chart" uri="{C3380CC4-5D6E-409C-BE32-E72D297353CC}">
              <c16:uniqueId val="{00000001-D048-AD49-9123-B4C8A71D6145}"/>
            </c:ext>
          </c:extLst>
        </c:ser>
        <c:dLbls>
          <c:showLegendKey val="0"/>
          <c:showVal val="0"/>
          <c:showCatName val="0"/>
          <c:showSerName val="0"/>
          <c:showPercent val="0"/>
          <c:showBubbleSize val="0"/>
        </c:dLbls>
        <c:gapWidth val="41"/>
        <c:overlap val="-8"/>
        <c:axId val="519362783"/>
        <c:axId val="515459743"/>
      </c:barChart>
      <c:catAx>
        <c:axId val="519362783"/>
        <c:scaling>
          <c:orientation val="minMax"/>
        </c:scaling>
        <c:delete val="1"/>
        <c:axPos val="b"/>
        <c:numFmt formatCode="General" sourceLinked="1"/>
        <c:majorTickMark val="none"/>
        <c:minorTickMark val="none"/>
        <c:tickLblPos val="nextTo"/>
        <c:crossAx val="515459743"/>
        <c:crosses val="autoZero"/>
        <c:auto val="1"/>
        <c:lblAlgn val="ctr"/>
        <c:lblOffset val="100"/>
        <c:noMultiLvlLbl val="0"/>
      </c:catAx>
      <c:valAx>
        <c:axId val="515459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oot"/>
          </a:p>
        </c:txPr>
        <c:crossAx val="519362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oo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Q1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71-0D41-8E08-F87AF44BA9D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71-0D41-8E08-F87AF44BA9D5}"/>
              </c:ext>
            </c:extLst>
          </c:dPt>
          <c:cat>
            <c:strRef>
              <c:f>Sheet1!$A$2:$A$3</c:f>
              <c:strCache>
                <c:ptCount val="2"/>
                <c:pt idx="0">
                  <c:v>Manual</c:v>
                </c:pt>
                <c:pt idx="1">
                  <c:v>Our Method</c:v>
                </c:pt>
              </c:strCache>
            </c:strRef>
          </c:cat>
          <c:val>
            <c:numRef>
              <c:f>Sheet1!$B$2:$B$3</c:f>
              <c:numCache>
                <c:formatCode>General</c:formatCode>
                <c:ptCount val="2"/>
                <c:pt idx="0">
                  <c:v>16.7</c:v>
                </c:pt>
                <c:pt idx="1">
                  <c:v>83.3</c:v>
                </c:pt>
              </c:numCache>
            </c:numRef>
          </c:val>
          <c:extLst>
            <c:ext xmlns:c16="http://schemas.microsoft.com/office/drawing/2014/chart" uri="{C3380CC4-5D6E-409C-BE32-E72D297353CC}">
              <c16:uniqueId val="{00000000-5017-5842-9D0A-C4F02BB510C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oo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Q1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364-9845-8062-6A4225B29A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364-9845-8062-6A4225B29AB1}"/>
              </c:ext>
            </c:extLst>
          </c:dPt>
          <c:cat>
            <c:strRef>
              <c:f>Sheet1!$A$2:$A$3</c:f>
              <c:strCache>
                <c:ptCount val="2"/>
                <c:pt idx="0">
                  <c:v>Manual</c:v>
                </c:pt>
                <c:pt idx="1">
                  <c:v>Our Method</c:v>
                </c:pt>
              </c:strCache>
            </c:strRef>
          </c:cat>
          <c:val>
            <c:numRef>
              <c:f>Sheet1!$B$2:$B$3</c:f>
              <c:numCache>
                <c:formatCode>General</c:formatCode>
                <c:ptCount val="2"/>
                <c:pt idx="0">
                  <c:v>16.7</c:v>
                </c:pt>
                <c:pt idx="1">
                  <c:v>83.3</c:v>
                </c:pt>
              </c:numCache>
            </c:numRef>
          </c:val>
          <c:extLst>
            <c:ext xmlns:c16="http://schemas.microsoft.com/office/drawing/2014/chart" uri="{C3380CC4-5D6E-409C-BE32-E72D297353CC}">
              <c16:uniqueId val="{00000004-3364-9845-8062-6A4225B29AB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oo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val>
            <c:numRef>
              <c:f>(Sheet1!$M$21,Sheet1!$M$22)</c:f>
              <c:numCache>
                <c:formatCode>General</c:formatCode>
                <c:ptCount val="2"/>
                <c:pt idx="0">
                  <c:v>75.666666666666671</c:v>
                </c:pt>
                <c:pt idx="1">
                  <c:v>16.166666666666668</c:v>
                </c:pt>
              </c:numCache>
            </c:numRef>
          </c:val>
          <c:extLst>
            <c:ext xmlns:c16="http://schemas.microsoft.com/office/drawing/2014/chart" uri="{C3380CC4-5D6E-409C-BE32-E72D297353CC}">
              <c16:uniqueId val="{00000000-4B62-5843-9E8F-8B43EE7AD659}"/>
            </c:ext>
          </c:extLst>
        </c:ser>
        <c:ser>
          <c:idx val="1"/>
          <c:order val="1"/>
          <c:spPr>
            <a:solidFill>
              <a:schemeClr val="accent2"/>
            </a:solidFill>
            <a:ln>
              <a:noFill/>
            </a:ln>
            <a:effectLst/>
          </c:spPr>
          <c:invertIfNegative val="0"/>
          <c:val>
            <c:numRef>
              <c:f>(Sheet1!$N$21,Sheet1!$N$22)</c:f>
              <c:numCache>
                <c:formatCode>General</c:formatCode>
                <c:ptCount val="2"/>
                <c:pt idx="0">
                  <c:v>0</c:v>
                </c:pt>
                <c:pt idx="1">
                  <c:v>25.333333333333332</c:v>
                </c:pt>
              </c:numCache>
            </c:numRef>
          </c:val>
          <c:extLst>
            <c:ext xmlns:c16="http://schemas.microsoft.com/office/drawing/2014/chart" uri="{C3380CC4-5D6E-409C-BE32-E72D297353CC}">
              <c16:uniqueId val="{00000001-4B62-5843-9E8F-8B43EE7AD659}"/>
            </c:ext>
          </c:extLst>
        </c:ser>
        <c:dLbls>
          <c:showLegendKey val="0"/>
          <c:showVal val="0"/>
          <c:showCatName val="0"/>
          <c:showSerName val="0"/>
          <c:showPercent val="0"/>
          <c:showBubbleSize val="0"/>
        </c:dLbls>
        <c:gapWidth val="100"/>
        <c:overlap val="100"/>
        <c:axId val="434116520"/>
        <c:axId val="434111928"/>
      </c:barChart>
      <c:catAx>
        <c:axId val="434116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root"/>
          </a:p>
        </c:txPr>
        <c:crossAx val="434111928"/>
        <c:crosses val="autoZero"/>
        <c:auto val="1"/>
        <c:lblAlgn val="ctr"/>
        <c:lblOffset val="100"/>
        <c:noMultiLvlLbl val="0"/>
      </c:catAx>
      <c:valAx>
        <c:axId val="434111928"/>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root"/>
          </a:p>
        </c:txPr>
        <c:crossAx val="434116520"/>
        <c:crosses val="autoZero"/>
        <c:crossBetween val="between"/>
      </c:valAx>
      <c:spPr>
        <a:noFill/>
        <a:ln>
          <a:solidFill>
            <a:schemeClr val="bg1">
              <a:lumMod val="9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roo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3.17</c:v>
                </c:pt>
              </c:numCache>
            </c:numRef>
          </c:val>
          <c:extLst>
            <c:ext xmlns:c16="http://schemas.microsoft.com/office/drawing/2014/chart" uri="{C3380CC4-5D6E-409C-BE32-E72D297353CC}">
              <c16:uniqueId val="{00000000-B8FB-574A-9687-074E8B308614}"/>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B8FB-574A-9687-074E8B308614}"/>
            </c:ext>
          </c:extLst>
        </c:ser>
        <c:dLbls>
          <c:showLegendKey val="0"/>
          <c:showVal val="0"/>
          <c:showCatName val="0"/>
          <c:showSerName val="0"/>
          <c:showPercent val="0"/>
          <c:showBubbleSize val="0"/>
        </c:dLbls>
        <c:gapWidth val="68"/>
        <c:overlap val="-24"/>
        <c:axId val="512557135"/>
        <c:axId val="579460239"/>
      </c:barChart>
      <c:catAx>
        <c:axId val="512557135"/>
        <c:scaling>
          <c:orientation val="minMax"/>
        </c:scaling>
        <c:delete val="1"/>
        <c:axPos val="b"/>
        <c:numFmt formatCode="General" sourceLinked="1"/>
        <c:majorTickMark val="none"/>
        <c:minorTickMark val="none"/>
        <c:tickLblPos val="nextTo"/>
        <c:crossAx val="579460239"/>
        <c:crosses val="autoZero"/>
        <c:auto val="1"/>
        <c:lblAlgn val="ctr"/>
        <c:lblOffset val="100"/>
        <c:noMultiLvlLbl val="0"/>
      </c:catAx>
      <c:valAx>
        <c:axId val="579460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oot"/>
          </a:p>
        </c:txPr>
        <c:crossAx val="51255713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oo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B81-5B4C-967F-62AC31CDED1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B81-5B4C-967F-62AC31CDED1F}"/>
              </c:ext>
            </c:extLst>
          </c:dPt>
          <c:cat>
            <c:strRef>
              <c:f>Sheet1!$A$2:$A$3</c:f>
              <c:strCache>
                <c:ptCount val="2"/>
                <c:pt idx="0">
                  <c:v>1st Qtr</c:v>
                </c:pt>
                <c:pt idx="1">
                  <c:v>2nd Qtr</c:v>
                </c:pt>
              </c:strCache>
            </c:strRef>
          </c:cat>
          <c:val>
            <c:numRef>
              <c:f>Sheet1!$B$2:$B$3</c:f>
              <c:numCache>
                <c:formatCode>General</c:formatCode>
                <c:ptCount val="2"/>
                <c:pt idx="0">
                  <c:v>33.299999999999997</c:v>
                </c:pt>
                <c:pt idx="1">
                  <c:v>66.7</c:v>
                </c:pt>
              </c:numCache>
            </c:numRef>
          </c:val>
          <c:extLst>
            <c:ext xmlns:c16="http://schemas.microsoft.com/office/drawing/2014/chart" uri="{C3380CC4-5D6E-409C-BE32-E72D297353CC}">
              <c16:uniqueId val="{00000000-95CD-434B-86CA-07CD25179AB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oo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val>
            <c:numRef>
              <c:f>Sheet1!$M$32:$M$33</c:f>
              <c:numCache>
                <c:formatCode>General</c:formatCode>
                <c:ptCount val="2"/>
                <c:pt idx="0">
                  <c:v>5.4</c:v>
                </c:pt>
                <c:pt idx="1">
                  <c:v>2.8333333333333335</c:v>
                </c:pt>
              </c:numCache>
            </c:numRef>
          </c:val>
          <c:extLst>
            <c:ext xmlns:c16="http://schemas.microsoft.com/office/drawing/2014/chart" uri="{C3380CC4-5D6E-409C-BE32-E72D297353CC}">
              <c16:uniqueId val="{00000000-6EC9-3D47-993B-A1E07B120E74}"/>
            </c:ext>
          </c:extLst>
        </c:ser>
        <c:ser>
          <c:idx val="1"/>
          <c:order val="1"/>
          <c:spPr>
            <a:solidFill>
              <a:schemeClr val="accent2"/>
            </a:solidFill>
            <a:ln>
              <a:noFill/>
            </a:ln>
            <a:effectLst/>
          </c:spPr>
          <c:invertIfNegative val="0"/>
          <c:val>
            <c:numRef>
              <c:f>Sheet1!$N$32:$N$33</c:f>
              <c:numCache>
                <c:formatCode>General</c:formatCode>
                <c:ptCount val="2"/>
                <c:pt idx="0">
                  <c:v>16.600000000000001</c:v>
                </c:pt>
                <c:pt idx="1">
                  <c:v>16.666666666666668</c:v>
                </c:pt>
              </c:numCache>
            </c:numRef>
          </c:val>
          <c:extLst>
            <c:ext xmlns:c16="http://schemas.microsoft.com/office/drawing/2014/chart" uri="{C3380CC4-5D6E-409C-BE32-E72D297353CC}">
              <c16:uniqueId val="{00000001-6EC9-3D47-993B-A1E07B120E74}"/>
            </c:ext>
          </c:extLst>
        </c:ser>
        <c:dLbls>
          <c:showLegendKey val="0"/>
          <c:showVal val="0"/>
          <c:showCatName val="0"/>
          <c:showSerName val="0"/>
          <c:showPercent val="0"/>
          <c:showBubbleSize val="0"/>
        </c:dLbls>
        <c:gapWidth val="100"/>
        <c:overlap val="100"/>
        <c:axId val="434116520"/>
        <c:axId val="434111928"/>
      </c:barChart>
      <c:catAx>
        <c:axId val="434116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root"/>
          </a:p>
        </c:txPr>
        <c:crossAx val="434111928"/>
        <c:crosses val="autoZero"/>
        <c:auto val="1"/>
        <c:lblAlgn val="ctr"/>
        <c:lblOffset val="100"/>
        <c:noMultiLvlLbl val="0"/>
      </c:catAx>
      <c:valAx>
        <c:axId val="434111928"/>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root"/>
          </a:p>
        </c:txPr>
        <c:crossAx val="434116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roo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Q1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0B-7946-B8F8-BBF0B411291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0B-7946-B8F8-BBF0B411291E}"/>
              </c:ext>
            </c:extLst>
          </c:dPt>
          <c:cat>
            <c:strRef>
              <c:f>Sheet1!$A$2:$A$3</c:f>
              <c:strCache>
                <c:ptCount val="2"/>
                <c:pt idx="0">
                  <c:v>Manual</c:v>
                </c:pt>
                <c:pt idx="1">
                  <c:v>Our Method</c:v>
                </c:pt>
              </c:strCache>
            </c:strRef>
          </c:cat>
          <c:val>
            <c:numRef>
              <c:f>Sheet1!$B$2:$B$3</c:f>
              <c:numCache>
                <c:formatCode>General</c:formatCode>
                <c:ptCount val="2"/>
                <c:pt idx="0">
                  <c:v>16.7</c:v>
                </c:pt>
                <c:pt idx="1">
                  <c:v>83.3</c:v>
                </c:pt>
              </c:numCache>
            </c:numRef>
          </c:val>
          <c:extLst>
            <c:ext xmlns:c16="http://schemas.microsoft.com/office/drawing/2014/chart" uri="{C3380CC4-5D6E-409C-BE32-E72D297353CC}">
              <c16:uniqueId val="{00000004-8E0B-7946-B8F8-BBF0B411291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oo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E543C591-1D35-7446-8C7A-336BAFEE1CCC}" type="datetimeFigureOut">
              <a:rPr lang="en-US" smtClean="0"/>
              <a:t>11/17/19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2E2DED1-F4C7-054E-8257-41F859CA3BD6}" type="slidenum">
              <a:rPr lang="en-US" smtClean="0"/>
              <a:t>‹#›</a:t>
            </a:fld>
            <a:endParaRPr lang="en-US"/>
          </a:p>
        </p:txBody>
      </p:sp>
    </p:spTree>
    <p:extLst>
      <p:ext uri="{BB962C8B-B14F-4D97-AF65-F5344CB8AC3E}">
        <p14:creationId xmlns:p14="http://schemas.microsoft.com/office/powerpoint/2010/main" val="4232718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 and thank you for coming to our talk! </a:t>
            </a:r>
            <a:r>
              <a:rPr lang="en-US"/>
              <a:t>We’ll </a:t>
            </a:r>
            <a:r>
              <a:rPr lang="en-US" dirty="0"/>
              <a:t>present our recent work on interactively suggesting viewpoints for 3d texture painting.</a:t>
            </a:r>
          </a:p>
        </p:txBody>
      </p:sp>
      <p:sp>
        <p:nvSpPr>
          <p:cNvPr id="4" name="Slide Number Placeholder 3"/>
          <p:cNvSpPr>
            <a:spLocks noGrp="1"/>
          </p:cNvSpPr>
          <p:nvPr>
            <p:ph type="sldNum" sz="quarter" idx="5"/>
          </p:nvPr>
        </p:nvSpPr>
        <p:spPr/>
        <p:txBody>
          <a:bodyPr/>
          <a:lstStyle/>
          <a:p>
            <a:fld id="{92E2DED1-F4C7-054E-8257-41F859CA3BD6}" type="slidenum">
              <a:rPr lang="en-US" smtClean="0"/>
              <a:t>1</a:t>
            </a:fld>
            <a:endParaRPr lang="en-US"/>
          </a:p>
        </p:txBody>
      </p:sp>
    </p:spTree>
    <p:extLst>
      <p:ext uri="{BB962C8B-B14F-4D97-AF65-F5344CB8AC3E}">
        <p14:creationId xmlns:p14="http://schemas.microsoft.com/office/powerpoint/2010/main" val="1654511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10</a:t>
            </a:fld>
            <a:endParaRPr lang="en-US"/>
          </a:p>
        </p:txBody>
      </p:sp>
    </p:spTree>
    <p:extLst>
      <p:ext uri="{BB962C8B-B14F-4D97-AF65-F5344CB8AC3E}">
        <p14:creationId xmlns:p14="http://schemas.microsoft.com/office/powerpoint/2010/main" val="4289936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11</a:t>
            </a:fld>
            <a:endParaRPr lang="en-US"/>
          </a:p>
        </p:txBody>
      </p:sp>
    </p:spTree>
    <p:extLst>
      <p:ext uri="{BB962C8B-B14F-4D97-AF65-F5344CB8AC3E}">
        <p14:creationId xmlns:p14="http://schemas.microsoft.com/office/powerpoint/2010/main" val="132057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12</a:t>
            </a:fld>
            <a:endParaRPr lang="en-US"/>
          </a:p>
        </p:txBody>
      </p:sp>
    </p:spTree>
    <p:extLst>
      <p:ext uri="{BB962C8B-B14F-4D97-AF65-F5344CB8AC3E}">
        <p14:creationId xmlns:p14="http://schemas.microsoft.com/office/powerpoint/2010/main" val="3364695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13</a:t>
            </a:fld>
            <a:endParaRPr lang="en-US"/>
          </a:p>
        </p:txBody>
      </p:sp>
    </p:spTree>
    <p:extLst>
      <p:ext uri="{BB962C8B-B14F-4D97-AF65-F5344CB8AC3E}">
        <p14:creationId xmlns:p14="http://schemas.microsoft.com/office/powerpoint/2010/main" val="3584892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p:txBody>
      </p:sp>
      <p:sp>
        <p:nvSpPr>
          <p:cNvPr id="4" name="Slide Number Placeholder 3"/>
          <p:cNvSpPr>
            <a:spLocks noGrp="1"/>
          </p:cNvSpPr>
          <p:nvPr>
            <p:ph type="sldNum" sz="quarter" idx="5"/>
          </p:nvPr>
        </p:nvSpPr>
        <p:spPr/>
        <p:txBody>
          <a:bodyPr/>
          <a:lstStyle/>
          <a:p>
            <a:fld id="{92E2DED1-F4C7-054E-8257-41F859CA3BD6}" type="slidenum">
              <a:rPr lang="en-US" smtClean="0"/>
              <a:t>14</a:t>
            </a:fld>
            <a:endParaRPr lang="en-US"/>
          </a:p>
        </p:txBody>
      </p:sp>
    </p:spTree>
    <p:extLst>
      <p:ext uri="{BB962C8B-B14F-4D97-AF65-F5344CB8AC3E}">
        <p14:creationId xmlns:p14="http://schemas.microsoft.com/office/powerpoint/2010/main" val="254238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15</a:t>
            </a:fld>
            <a:endParaRPr lang="en-US"/>
          </a:p>
        </p:txBody>
      </p:sp>
    </p:spTree>
    <p:extLst>
      <p:ext uri="{BB962C8B-B14F-4D97-AF65-F5344CB8AC3E}">
        <p14:creationId xmlns:p14="http://schemas.microsoft.com/office/powerpoint/2010/main" val="55899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research has been conducted to address this issue.</a:t>
            </a:r>
          </a:p>
          <a:p>
            <a:r>
              <a:rPr lang="en-US" dirty="0" err="1"/>
              <a:t>LayerPaint</a:t>
            </a:r>
            <a:r>
              <a:rPr lang="en-US" dirty="0"/>
              <a:t> automatically pops up the hidden region when the user-drawing stroke gets occluded, by multi-layer segmentation.</a:t>
            </a:r>
          </a:p>
          <a:p>
            <a:r>
              <a:rPr lang="en-US" dirty="0"/>
              <a:t>It is useful when you want to draw a stroke from a single viewpoint, but you still need to manually rotate the model if you want to change the viewpoint.</a:t>
            </a:r>
          </a:p>
        </p:txBody>
      </p:sp>
      <p:sp>
        <p:nvSpPr>
          <p:cNvPr id="4" name="Slide Number Placeholder 3"/>
          <p:cNvSpPr>
            <a:spLocks noGrp="1"/>
          </p:cNvSpPr>
          <p:nvPr>
            <p:ph type="sldNum" sz="quarter" idx="5"/>
          </p:nvPr>
        </p:nvSpPr>
        <p:spPr/>
        <p:txBody>
          <a:bodyPr/>
          <a:lstStyle/>
          <a:p>
            <a:fld id="{92E2DED1-F4C7-054E-8257-41F859CA3BD6}" type="slidenum">
              <a:rPr lang="en-US" smtClean="0"/>
              <a:t>16</a:t>
            </a:fld>
            <a:endParaRPr lang="en-US"/>
          </a:p>
        </p:txBody>
      </p:sp>
    </p:spTree>
    <p:extLst>
      <p:ext uri="{BB962C8B-B14F-4D97-AF65-F5344CB8AC3E}">
        <p14:creationId xmlns:p14="http://schemas.microsoft.com/office/powerpoint/2010/main" val="3176194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Ortega and Vincent proposed a tablet system for drawing long curves, with automated viewpoint control. </a:t>
            </a:r>
          </a:p>
          <a:p>
            <a:r>
              <a:rPr lang="en-US" dirty="0"/>
              <a:t>This system is useful for line drawing, but it’s not applicable to 3d texture painting in general where you don’t always want to draw the adjacent region with continuous stroke.</a:t>
            </a:r>
          </a:p>
        </p:txBody>
      </p:sp>
      <p:sp>
        <p:nvSpPr>
          <p:cNvPr id="4" name="Slide Number Placeholder 3"/>
          <p:cNvSpPr>
            <a:spLocks noGrp="1"/>
          </p:cNvSpPr>
          <p:nvPr>
            <p:ph type="sldNum" sz="quarter" idx="5"/>
          </p:nvPr>
        </p:nvSpPr>
        <p:spPr/>
        <p:txBody>
          <a:bodyPr/>
          <a:lstStyle/>
          <a:p>
            <a:fld id="{92E2DED1-F4C7-054E-8257-41F859CA3BD6}" type="slidenum">
              <a:rPr lang="en-US" smtClean="0"/>
              <a:t>17</a:t>
            </a:fld>
            <a:endParaRPr lang="en-US"/>
          </a:p>
        </p:txBody>
      </p:sp>
    </p:spTree>
    <p:extLst>
      <p:ext uri="{BB962C8B-B14F-4D97-AF65-F5344CB8AC3E}">
        <p14:creationId xmlns:p14="http://schemas.microsoft.com/office/powerpoint/2010/main" val="2886634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our method,</a:t>
            </a:r>
          </a:p>
        </p:txBody>
      </p:sp>
      <p:sp>
        <p:nvSpPr>
          <p:cNvPr id="4" name="Slide Number Placeholder 3"/>
          <p:cNvSpPr>
            <a:spLocks noGrp="1"/>
          </p:cNvSpPr>
          <p:nvPr>
            <p:ph type="sldNum" sz="quarter" idx="5"/>
          </p:nvPr>
        </p:nvSpPr>
        <p:spPr/>
        <p:txBody>
          <a:bodyPr/>
          <a:lstStyle/>
          <a:p>
            <a:fld id="{92E2DED1-F4C7-054E-8257-41F859CA3BD6}" type="slidenum">
              <a:rPr lang="en-US" smtClean="0"/>
              <a:t>18</a:t>
            </a:fld>
            <a:endParaRPr lang="en-US"/>
          </a:p>
        </p:txBody>
      </p:sp>
    </p:spTree>
    <p:extLst>
      <p:ext uri="{BB962C8B-B14F-4D97-AF65-F5344CB8AC3E}">
        <p14:creationId xmlns:p14="http://schemas.microsoft.com/office/powerpoint/2010/main" val="191887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paintersview</a:t>
            </a:r>
            <a:r>
              <a:rPr lang="en-US" dirty="0"/>
              <a:t> system, users can paint textures on a model, like this, </a:t>
            </a:r>
          </a:p>
        </p:txBody>
      </p:sp>
      <p:sp>
        <p:nvSpPr>
          <p:cNvPr id="4" name="Slide Number Placeholder 3"/>
          <p:cNvSpPr>
            <a:spLocks noGrp="1"/>
          </p:cNvSpPr>
          <p:nvPr>
            <p:ph type="sldNum" sz="quarter" idx="5"/>
          </p:nvPr>
        </p:nvSpPr>
        <p:spPr/>
        <p:txBody>
          <a:bodyPr/>
          <a:lstStyle/>
          <a:p>
            <a:fld id="{92E2DED1-F4C7-054E-8257-41F859CA3BD6}" type="slidenum">
              <a:rPr lang="en-US" smtClean="0"/>
              <a:t>19</a:t>
            </a:fld>
            <a:endParaRPr lang="en-US"/>
          </a:p>
        </p:txBody>
      </p:sp>
    </p:spTree>
    <p:extLst>
      <p:ext uri="{BB962C8B-B14F-4D97-AF65-F5344CB8AC3E}">
        <p14:creationId xmlns:p14="http://schemas.microsoft.com/office/powerpoint/2010/main" val="1492193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p:txBody>
      </p:sp>
      <p:sp>
        <p:nvSpPr>
          <p:cNvPr id="4" name="Slide Number Placeholder 3"/>
          <p:cNvSpPr>
            <a:spLocks noGrp="1"/>
          </p:cNvSpPr>
          <p:nvPr>
            <p:ph type="sldNum" sz="quarter" idx="5"/>
          </p:nvPr>
        </p:nvSpPr>
        <p:spPr/>
        <p:txBody>
          <a:bodyPr/>
          <a:lstStyle/>
          <a:p>
            <a:fld id="{92E2DED1-F4C7-054E-8257-41F859CA3BD6}" type="slidenum">
              <a:rPr lang="en-US" smtClean="0"/>
              <a:t>2</a:t>
            </a:fld>
            <a:endParaRPr lang="en-US"/>
          </a:p>
        </p:txBody>
      </p:sp>
    </p:spTree>
    <p:extLst>
      <p:ext uri="{BB962C8B-B14F-4D97-AF65-F5344CB8AC3E}">
        <p14:creationId xmlns:p14="http://schemas.microsoft.com/office/powerpoint/2010/main" val="8057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optimal viewpoints are automatically presented as shown</a:t>
            </a:r>
          </a:p>
        </p:txBody>
      </p:sp>
      <p:sp>
        <p:nvSpPr>
          <p:cNvPr id="4" name="Slide Number Placeholder 3"/>
          <p:cNvSpPr>
            <a:spLocks noGrp="1"/>
          </p:cNvSpPr>
          <p:nvPr>
            <p:ph type="sldNum" sz="quarter" idx="5"/>
          </p:nvPr>
        </p:nvSpPr>
        <p:spPr/>
        <p:txBody>
          <a:bodyPr/>
          <a:lstStyle/>
          <a:p>
            <a:fld id="{92E2DED1-F4C7-054E-8257-41F859CA3BD6}" type="slidenum">
              <a:rPr lang="en-US" smtClean="0"/>
              <a:t>20</a:t>
            </a:fld>
            <a:endParaRPr lang="en-US"/>
          </a:p>
        </p:txBody>
      </p:sp>
    </p:spTree>
    <p:extLst>
      <p:ext uri="{BB962C8B-B14F-4D97-AF65-F5344CB8AC3E}">
        <p14:creationId xmlns:p14="http://schemas.microsoft.com/office/powerpoint/2010/main" val="164162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click the desired next viewpoint from suggestions, and the viewpoint will be updated accordingly.</a:t>
            </a:r>
          </a:p>
        </p:txBody>
      </p:sp>
      <p:sp>
        <p:nvSpPr>
          <p:cNvPr id="4" name="Slide Number Placeholder 3"/>
          <p:cNvSpPr>
            <a:spLocks noGrp="1"/>
          </p:cNvSpPr>
          <p:nvPr>
            <p:ph type="sldNum" sz="quarter" idx="5"/>
          </p:nvPr>
        </p:nvSpPr>
        <p:spPr/>
        <p:txBody>
          <a:bodyPr/>
          <a:lstStyle/>
          <a:p>
            <a:fld id="{92E2DED1-F4C7-054E-8257-41F859CA3BD6}" type="slidenum">
              <a:rPr lang="en-US" smtClean="0"/>
              <a:t>21</a:t>
            </a:fld>
            <a:endParaRPr lang="en-US"/>
          </a:p>
        </p:txBody>
      </p:sp>
    </p:spTree>
    <p:extLst>
      <p:ext uri="{BB962C8B-B14F-4D97-AF65-F5344CB8AC3E}">
        <p14:creationId xmlns:p14="http://schemas.microsoft.com/office/powerpoint/2010/main" val="3340441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choose the best viewpoints? We’ll soon show details, but in short, we assume that optimal viewpoint fulfill the criteria of having many front facing and unpainted faces in its view. On the other hand, bad viewpoints have few front facing faces, and many of those are already painted.</a:t>
            </a:r>
            <a:endParaRPr lang="LID4096"/>
          </a:p>
        </p:txBody>
      </p:sp>
      <p:sp>
        <p:nvSpPr>
          <p:cNvPr id="4" name="Slide Number Placeholder 3"/>
          <p:cNvSpPr>
            <a:spLocks noGrp="1"/>
          </p:cNvSpPr>
          <p:nvPr>
            <p:ph type="sldNum" sz="quarter" idx="5"/>
          </p:nvPr>
        </p:nvSpPr>
        <p:spPr/>
        <p:txBody>
          <a:bodyPr/>
          <a:lstStyle/>
          <a:p>
            <a:fld id="{92E2DED1-F4C7-054E-8257-41F859CA3BD6}" type="slidenum">
              <a:rPr lang="en-US" smtClean="0"/>
              <a:t>22</a:t>
            </a:fld>
            <a:endParaRPr lang="en-US"/>
          </a:p>
        </p:txBody>
      </p:sp>
    </p:spTree>
    <p:extLst>
      <p:ext uri="{BB962C8B-B14F-4D97-AF65-F5344CB8AC3E}">
        <p14:creationId xmlns:p14="http://schemas.microsoft.com/office/powerpoint/2010/main" val="2031653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show you a demo of </a:t>
            </a:r>
            <a:r>
              <a:rPr lang="en-US" dirty="0" err="1"/>
              <a:t>PaintersView</a:t>
            </a:r>
            <a:r>
              <a:rPr lang="en-US" dirty="0"/>
              <a:t>..</a:t>
            </a:r>
          </a:p>
        </p:txBody>
      </p:sp>
      <p:sp>
        <p:nvSpPr>
          <p:cNvPr id="4" name="Slide Number Placeholder 3"/>
          <p:cNvSpPr>
            <a:spLocks noGrp="1"/>
          </p:cNvSpPr>
          <p:nvPr>
            <p:ph type="sldNum" sz="quarter" idx="5"/>
          </p:nvPr>
        </p:nvSpPr>
        <p:spPr/>
        <p:txBody>
          <a:bodyPr/>
          <a:lstStyle/>
          <a:p>
            <a:fld id="{92E2DED1-F4C7-054E-8257-41F859CA3BD6}" type="slidenum">
              <a:rPr lang="en-US" smtClean="0"/>
              <a:t>23</a:t>
            </a:fld>
            <a:endParaRPr lang="en-US"/>
          </a:p>
        </p:txBody>
      </p:sp>
    </p:spTree>
    <p:extLst>
      <p:ext uri="{BB962C8B-B14F-4D97-AF65-F5344CB8AC3E}">
        <p14:creationId xmlns:p14="http://schemas.microsoft.com/office/powerpoint/2010/main" val="324832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our contribution, we present “</a:t>
            </a:r>
            <a:r>
              <a:rPr lang="en-US" sz="1200" b="0" dirty="0"/>
              <a:t>A novel concept to interactively suggest optimal viewpoints for the 3D painting task”, and “A simple yet effective algorithm to estimate optimal viewpoints using information from 3D geometry and a current texture”.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Compared with previous works, </a:t>
            </a:r>
            <a:r>
              <a:rPr lang="en-US" sz="1200" b="0" dirty="0" err="1"/>
              <a:t>PaintersView</a:t>
            </a:r>
            <a:r>
              <a:rPr lang="en-US" sz="1200" b="0" dirty="0"/>
              <a:t> is a system which reduces manual viewpoint operation for 3D painting in general.</a:t>
            </a:r>
          </a:p>
        </p:txBody>
      </p:sp>
      <p:sp>
        <p:nvSpPr>
          <p:cNvPr id="4" name="Slide Number Placeholder 3"/>
          <p:cNvSpPr>
            <a:spLocks noGrp="1"/>
          </p:cNvSpPr>
          <p:nvPr>
            <p:ph type="sldNum" sz="quarter" idx="5"/>
          </p:nvPr>
        </p:nvSpPr>
        <p:spPr/>
        <p:txBody>
          <a:bodyPr/>
          <a:lstStyle/>
          <a:p>
            <a:fld id="{92E2DED1-F4C7-054E-8257-41F859CA3BD6}" type="slidenum">
              <a:rPr lang="en-US" smtClean="0"/>
              <a:t>24</a:t>
            </a:fld>
            <a:endParaRPr lang="en-US"/>
          </a:p>
        </p:txBody>
      </p:sp>
    </p:spTree>
    <p:extLst>
      <p:ext uri="{BB962C8B-B14F-4D97-AF65-F5344CB8AC3E}">
        <p14:creationId xmlns:p14="http://schemas.microsoft.com/office/powerpoint/2010/main" val="158749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initialize viewpoints by uniformly sampling 70 viewpoints around the input model. </a:t>
            </a:r>
          </a:p>
        </p:txBody>
      </p:sp>
      <p:sp>
        <p:nvSpPr>
          <p:cNvPr id="4" name="Slide Number Placeholder 3"/>
          <p:cNvSpPr>
            <a:spLocks noGrp="1"/>
          </p:cNvSpPr>
          <p:nvPr>
            <p:ph type="sldNum" sz="quarter" idx="5"/>
          </p:nvPr>
        </p:nvSpPr>
        <p:spPr/>
        <p:txBody>
          <a:bodyPr/>
          <a:lstStyle/>
          <a:p>
            <a:fld id="{92E2DED1-F4C7-054E-8257-41F859CA3BD6}" type="slidenum">
              <a:rPr lang="en-US" smtClean="0"/>
              <a:t>25</a:t>
            </a:fld>
            <a:endParaRPr lang="en-US"/>
          </a:p>
        </p:txBody>
      </p:sp>
    </p:spTree>
    <p:extLst>
      <p:ext uri="{BB962C8B-B14F-4D97-AF65-F5344CB8AC3E}">
        <p14:creationId xmlns:p14="http://schemas.microsoft.com/office/powerpoint/2010/main" val="2456540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from this viewpoint with a red circle, you can see the model like this,</a:t>
            </a:r>
          </a:p>
        </p:txBody>
      </p:sp>
      <p:sp>
        <p:nvSpPr>
          <p:cNvPr id="4" name="Slide Number Placeholder 3"/>
          <p:cNvSpPr>
            <a:spLocks noGrp="1"/>
          </p:cNvSpPr>
          <p:nvPr>
            <p:ph type="sldNum" sz="quarter" idx="5"/>
          </p:nvPr>
        </p:nvSpPr>
        <p:spPr/>
        <p:txBody>
          <a:bodyPr/>
          <a:lstStyle/>
          <a:p>
            <a:fld id="{92E2DED1-F4C7-054E-8257-41F859CA3BD6}" type="slidenum">
              <a:rPr lang="en-US" smtClean="0"/>
              <a:t>26</a:t>
            </a:fld>
            <a:endParaRPr lang="en-US"/>
          </a:p>
        </p:txBody>
      </p:sp>
    </p:spTree>
    <p:extLst>
      <p:ext uri="{BB962C8B-B14F-4D97-AF65-F5344CB8AC3E}">
        <p14:creationId xmlns:p14="http://schemas.microsoft.com/office/powerpoint/2010/main" val="277858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this viewpoint, you can see the bottom of the bunny.</a:t>
            </a:r>
          </a:p>
        </p:txBody>
      </p:sp>
      <p:sp>
        <p:nvSpPr>
          <p:cNvPr id="4" name="Slide Number Placeholder 3"/>
          <p:cNvSpPr>
            <a:spLocks noGrp="1"/>
          </p:cNvSpPr>
          <p:nvPr>
            <p:ph type="sldNum" sz="quarter" idx="5"/>
          </p:nvPr>
        </p:nvSpPr>
        <p:spPr/>
        <p:txBody>
          <a:bodyPr/>
          <a:lstStyle/>
          <a:p>
            <a:fld id="{92E2DED1-F4C7-054E-8257-41F859CA3BD6}" type="slidenum">
              <a:rPr lang="en-US" smtClean="0"/>
              <a:t>27</a:t>
            </a:fld>
            <a:endParaRPr lang="en-US"/>
          </a:p>
        </p:txBody>
      </p:sp>
    </p:spTree>
    <p:extLst>
      <p:ext uri="{BB962C8B-B14F-4D97-AF65-F5344CB8AC3E}">
        <p14:creationId xmlns:p14="http://schemas.microsoft.com/office/powerpoint/2010/main" val="2691882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these viewpoints, we calculate this energy function. </a:t>
            </a:r>
            <a:r>
              <a:rPr lang="en-US" dirty="0" err="1"/>
              <a:t>Egeometry</a:t>
            </a:r>
            <a:r>
              <a:rPr lang="en-US" dirty="0"/>
              <a:t> corresponds to an energy term from geometry information, and </a:t>
            </a:r>
            <a:r>
              <a:rPr lang="en-US" dirty="0" err="1"/>
              <a:t>Epaint</a:t>
            </a:r>
            <a:r>
              <a:rPr lang="en-US" dirty="0"/>
              <a:t> is an energy term from current texture painting. W is a weight value for tweaking the balance between </a:t>
            </a:r>
            <a:r>
              <a:rPr lang="en-US" dirty="0" err="1"/>
              <a:t>Egeometry</a:t>
            </a:r>
            <a:r>
              <a:rPr lang="en-US" dirty="0"/>
              <a:t> and </a:t>
            </a:r>
            <a:r>
              <a:rPr lang="en-US" dirty="0" err="1"/>
              <a:t>Epaint</a:t>
            </a:r>
            <a:r>
              <a:rPr lang="en-US" dirty="0"/>
              <a:t>. In this paper, we empirically found that 0.04 provided a good balance.</a:t>
            </a:r>
          </a:p>
        </p:txBody>
      </p:sp>
      <p:sp>
        <p:nvSpPr>
          <p:cNvPr id="4" name="Slide Number Placeholder 3"/>
          <p:cNvSpPr>
            <a:spLocks noGrp="1"/>
          </p:cNvSpPr>
          <p:nvPr>
            <p:ph type="sldNum" sz="quarter" idx="5"/>
          </p:nvPr>
        </p:nvSpPr>
        <p:spPr/>
        <p:txBody>
          <a:bodyPr/>
          <a:lstStyle/>
          <a:p>
            <a:fld id="{92E2DED1-F4C7-054E-8257-41F859CA3BD6}" type="slidenum">
              <a:rPr lang="en-US" smtClean="0"/>
              <a:t>28</a:t>
            </a:fld>
            <a:endParaRPr lang="en-US"/>
          </a:p>
        </p:txBody>
      </p:sp>
    </p:spTree>
    <p:extLst>
      <p:ext uri="{BB962C8B-B14F-4D97-AF65-F5344CB8AC3E}">
        <p14:creationId xmlns:p14="http://schemas.microsoft.com/office/powerpoint/2010/main" val="2600674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energy function, optimization problem can be defined like this, which means, </a:t>
            </a:r>
          </a:p>
        </p:txBody>
      </p:sp>
      <p:sp>
        <p:nvSpPr>
          <p:cNvPr id="4" name="Slide Number Placeholder 3"/>
          <p:cNvSpPr>
            <a:spLocks noGrp="1"/>
          </p:cNvSpPr>
          <p:nvPr>
            <p:ph type="sldNum" sz="quarter" idx="5"/>
          </p:nvPr>
        </p:nvSpPr>
        <p:spPr/>
        <p:txBody>
          <a:bodyPr/>
          <a:lstStyle/>
          <a:p>
            <a:fld id="{92E2DED1-F4C7-054E-8257-41F859CA3BD6}" type="slidenum">
              <a:rPr lang="en-US" smtClean="0"/>
              <a:t>29</a:t>
            </a:fld>
            <a:endParaRPr lang="en-US"/>
          </a:p>
        </p:txBody>
      </p:sp>
    </p:spTree>
    <p:extLst>
      <p:ext uri="{BB962C8B-B14F-4D97-AF65-F5344CB8AC3E}">
        <p14:creationId xmlns:p14="http://schemas.microsoft.com/office/powerpoint/2010/main" val="360970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3</a:t>
            </a:fld>
            <a:endParaRPr lang="en-US"/>
          </a:p>
        </p:txBody>
      </p:sp>
    </p:spTree>
    <p:extLst>
      <p:ext uri="{BB962C8B-B14F-4D97-AF65-F5344CB8AC3E}">
        <p14:creationId xmlns:p14="http://schemas.microsoft.com/office/powerpoint/2010/main" val="1424807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all initialized viewpoints,</a:t>
            </a:r>
          </a:p>
        </p:txBody>
      </p:sp>
      <p:sp>
        <p:nvSpPr>
          <p:cNvPr id="4" name="Slide Number Placeholder 3"/>
          <p:cNvSpPr>
            <a:spLocks noGrp="1"/>
          </p:cNvSpPr>
          <p:nvPr>
            <p:ph type="sldNum" sz="quarter" idx="5"/>
          </p:nvPr>
        </p:nvSpPr>
        <p:spPr/>
        <p:txBody>
          <a:bodyPr/>
          <a:lstStyle/>
          <a:p>
            <a:fld id="{92E2DED1-F4C7-054E-8257-41F859CA3BD6}" type="slidenum">
              <a:rPr lang="en-US" smtClean="0"/>
              <a:t>30</a:t>
            </a:fld>
            <a:endParaRPr lang="en-US"/>
          </a:p>
        </p:txBody>
      </p:sp>
    </p:spTree>
    <p:extLst>
      <p:ext uri="{BB962C8B-B14F-4D97-AF65-F5344CB8AC3E}">
        <p14:creationId xmlns:p14="http://schemas.microsoft.com/office/powerpoint/2010/main" val="2037523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Take one which maximizes the energy function.</a:t>
            </a:r>
          </a:p>
        </p:txBody>
      </p:sp>
      <p:sp>
        <p:nvSpPr>
          <p:cNvPr id="4" name="Slide Number Placeholder 3"/>
          <p:cNvSpPr>
            <a:spLocks noGrp="1"/>
          </p:cNvSpPr>
          <p:nvPr>
            <p:ph type="sldNum" sz="quarter" idx="5"/>
          </p:nvPr>
        </p:nvSpPr>
        <p:spPr/>
        <p:txBody>
          <a:bodyPr/>
          <a:lstStyle/>
          <a:p>
            <a:fld id="{92E2DED1-F4C7-054E-8257-41F859CA3BD6}" type="slidenum">
              <a:rPr lang="en-US" smtClean="0"/>
              <a:t>31</a:t>
            </a:fld>
            <a:endParaRPr lang="en-US"/>
          </a:p>
        </p:txBody>
      </p:sp>
    </p:spTree>
    <p:extLst>
      <p:ext uri="{BB962C8B-B14F-4D97-AF65-F5344CB8AC3E}">
        <p14:creationId xmlns:p14="http://schemas.microsoft.com/office/powerpoint/2010/main" val="52927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deeper into the geometry term. The objective of </a:t>
            </a:r>
            <a:r>
              <a:rPr lang="en-US" dirty="0" err="1"/>
              <a:t>Egeometry</a:t>
            </a:r>
            <a:r>
              <a:rPr lang="en-US" dirty="0"/>
              <a:t> is to maximize the number of visible faces from the viewpoint.</a:t>
            </a:r>
          </a:p>
          <a:p>
            <a:r>
              <a:rPr lang="en-US" dirty="0"/>
              <a:t>Fi is a set of faces visible from the </a:t>
            </a:r>
            <a:r>
              <a:rPr lang="en-US" dirty="0" err="1"/>
              <a:t>i-th</a:t>
            </a:r>
            <a:r>
              <a:rPr lang="en-US" dirty="0"/>
              <a:t> viewpoint, </a:t>
            </a:r>
            <a:r>
              <a:rPr lang="en-US" dirty="0" err="1"/>
              <a:t>nf</a:t>
            </a:r>
            <a:r>
              <a:rPr lang="en-US" dirty="0"/>
              <a:t> is a face normal, and di is a direction vector from the viewpoint camera to the model. We simply take the sum of the product of </a:t>
            </a:r>
            <a:r>
              <a:rPr lang="en-US" dirty="0" err="1"/>
              <a:t>nf</a:t>
            </a:r>
            <a:r>
              <a:rPr lang="en-US" dirty="0"/>
              <a:t> and di, to maximize the number of visible faces from the </a:t>
            </a:r>
            <a:r>
              <a:rPr lang="en-US" dirty="0" err="1"/>
              <a:t>i-th</a:t>
            </a:r>
            <a:r>
              <a:rPr lang="en-US" dirty="0"/>
              <a:t> viewpoint.</a:t>
            </a:r>
          </a:p>
        </p:txBody>
      </p:sp>
      <p:sp>
        <p:nvSpPr>
          <p:cNvPr id="4" name="Slide Number Placeholder 3"/>
          <p:cNvSpPr>
            <a:spLocks noGrp="1"/>
          </p:cNvSpPr>
          <p:nvPr>
            <p:ph type="sldNum" sz="quarter" idx="5"/>
          </p:nvPr>
        </p:nvSpPr>
        <p:spPr/>
        <p:txBody>
          <a:bodyPr/>
          <a:lstStyle/>
          <a:p>
            <a:fld id="{92E2DED1-F4C7-054E-8257-41F859CA3BD6}" type="slidenum">
              <a:rPr lang="en-US" smtClean="0"/>
              <a:t>32</a:t>
            </a:fld>
            <a:endParaRPr lang="en-US"/>
          </a:p>
        </p:txBody>
      </p:sp>
    </p:spTree>
    <p:extLst>
      <p:ext uri="{BB962C8B-B14F-4D97-AF65-F5344CB8AC3E}">
        <p14:creationId xmlns:p14="http://schemas.microsoft.com/office/powerpoint/2010/main" val="999804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Epaint</a:t>
            </a:r>
            <a:r>
              <a:rPr lang="en-US" dirty="0"/>
              <a:t> term</a:t>
            </a:r>
            <a:r>
              <a:rPr lang="en-US" sz="1200" b="0" i="0" kern="1200" dirty="0">
                <a:solidFill>
                  <a:schemeClr val="tx1"/>
                </a:solidFill>
                <a:effectLst/>
                <a:latin typeface="+mn-lt"/>
                <a:ea typeface="+mn-ea"/>
                <a:cs typeface="+mn-cs"/>
              </a:rPr>
              <a:t>, the objective is to prefer the viewpoint with more unpainted faces.</a:t>
            </a:r>
          </a:p>
          <a:p>
            <a:r>
              <a:rPr lang="en-US" sz="1200" b="0" i="0" kern="1200" dirty="0">
                <a:solidFill>
                  <a:schemeClr val="tx1"/>
                </a:solidFill>
                <a:effectLst/>
                <a:latin typeface="+mn-lt"/>
                <a:ea typeface="+mn-ea"/>
                <a:cs typeface="+mn-cs"/>
              </a:rPr>
              <a:t>We calculate the sum of unpainted areas of Fi. </a:t>
            </a:r>
            <a:r>
              <a:rPr lang="en-US" sz="1200" b="0" i="0" kern="1200" dirty="0" err="1">
                <a:solidFill>
                  <a:schemeClr val="tx1"/>
                </a:solidFill>
                <a:effectLst/>
                <a:latin typeface="+mn-lt"/>
                <a:ea typeface="+mn-ea"/>
                <a:cs typeface="+mn-cs"/>
              </a:rPr>
              <a:t>Upaint</a:t>
            </a:r>
            <a:r>
              <a:rPr lang="en-US" sz="1200" b="0" i="0" kern="1200" dirty="0">
                <a:solidFill>
                  <a:schemeClr val="tx1"/>
                </a:solidFill>
                <a:effectLst/>
                <a:latin typeface="+mn-lt"/>
                <a:ea typeface="+mn-ea"/>
                <a:cs typeface="+mn-cs"/>
              </a:rPr>
              <a:t> is the unpainted area of f in UV texture.</a:t>
            </a:r>
          </a:p>
          <a:p>
            <a:r>
              <a:rPr lang="en-US" sz="1200" b="0" i="0" kern="1200" dirty="0">
                <a:solidFill>
                  <a:schemeClr val="tx1"/>
                </a:solidFill>
                <a:effectLst/>
                <a:latin typeface="+mn-lt"/>
                <a:ea typeface="+mn-ea"/>
                <a:cs typeface="+mn-cs"/>
              </a:rPr>
              <a:t>This is a simple heuristic, but it is capable to prefer the view with more unpainted areas.</a:t>
            </a:r>
          </a:p>
        </p:txBody>
      </p:sp>
      <p:sp>
        <p:nvSpPr>
          <p:cNvPr id="4" name="Slide Number Placeholder 3"/>
          <p:cNvSpPr>
            <a:spLocks noGrp="1"/>
          </p:cNvSpPr>
          <p:nvPr>
            <p:ph type="sldNum" sz="quarter" idx="5"/>
          </p:nvPr>
        </p:nvSpPr>
        <p:spPr/>
        <p:txBody>
          <a:bodyPr/>
          <a:lstStyle/>
          <a:p>
            <a:fld id="{92E2DED1-F4C7-054E-8257-41F859CA3BD6}" type="slidenum">
              <a:rPr lang="en-US" smtClean="0"/>
              <a:t>33</a:t>
            </a:fld>
            <a:endParaRPr lang="en-US"/>
          </a:p>
        </p:txBody>
      </p:sp>
    </p:spTree>
    <p:extLst>
      <p:ext uri="{BB962C8B-B14F-4D97-AF65-F5344CB8AC3E}">
        <p14:creationId xmlns:p14="http://schemas.microsoft.com/office/powerpoint/2010/main" val="1790192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calculating those functions for each viewpoint, we suggest four viewpoints on the right-hand side pane, where users can choose from them.</a:t>
            </a:r>
          </a:p>
        </p:txBody>
      </p:sp>
      <p:sp>
        <p:nvSpPr>
          <p:cNvPr id="4" name="Slide Number Placeholder 3"/>
          <p:cNvSpPr>
            <a:spLocks noGrp="1"/>
          </p:cNvSpPr>
          <p:nvPr>
            <p:ph type="sldNum" sz="quarter" idx="5"/>
          </p:nvPr>
        </p:nvSpPr>
        <p:spPr/>
        <p:txBody>
          <a:bodyPr/>
          <a:lstStyle/>
          <a:p>
            <a:fld id="{92E2DED1-F4C7-054E-8257-41F859CA3BD6}" type="slidenum">
              <a:rPr lang="en-US" smtClean="0"/>
              <a:t>34</a:t>
            </a:fld>
            <a:endParaRPr lang="en-US"/>
          </a:p>
        </p:txBody>
      </p:sp>
    </p:spTree>
    <p:extLst>
      <p:ext uri="{BB962C8B-B14F-4D97-AF65-F5344CB8AC3E}">
        <p14:creationId xmlns:p14="http://schemas.microsoft.com/office/powerpoint/2010/main" val="3316143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calculate the score from the energy function,</a:t>
            </a:r>
          </a:p>
        </p:txBody>
      </p:sp>
      <p:sp>
        <p:nvSpPr>
          <p:cNvPr id="4" name="Slide Number Placeholder 3"/>
          <p:cNvSpPr>
            <a:spLocks noGrp="1"/>
          </p:cNvSpPr>
          <p:nvPr>
            <p:ph type="sldNum" sz="quarter" idx="5"/>
          </p:nvPr>
        </p:nvSpPr>
        <p:spPr/>
        <p:txBody>
          <a:bodyPr/>
          <a:lstStyle/>
          <a:p>
            <a:fld id="{92E2DED1-F4C7-054E-8257-41F859CA3BD6}" type="slidenum">
              <a:rPr lang="en-US" smtClean="0"/>
              <a:t>35</a:t>
            </a:fld>
            <a:endParaRPr lang="en-US"/>
          </a:p>
        </p:txBody>
      </p:sp>
    </p:spTree>
    <p:extLst>
      <p:ext uri="{BB962C8B-B14F-4D97-AF65-F5344CB8AC3E}">
        <p14:creationId xmlns:p14="http://schemas.microsoft.com/office/powerpoint/2010/main" val="2223035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them in descending order, and first choose the top racked candidate, for example the one with score 32.0 in this case. For remaining candidates, we take top 20 viewpoints and greedily pick the one which has minimum overlap of visible faces with already picked candidate.</a:t>
            </a:r>
          </a:p>
        </p:txBody>
      </p:sp>
      <p:sp>
        <p:nvSpPr>
          <p:cNvPr id="4" name="Slide Number Placeholder 3"/>
          <p:cNvSpPr>
            <a:spLocks noGrp="1"/>
          </p:cNvSpPr>
          <p:nvPr>
            <p:ph type="sldNum" sz="quarter" idx="5"/>
          </p:nvPr>
        </p:nvSpPr>
        <p:spPr/>
        <p:txBody>
          <a:bodyPr/>
          <a:lstStyle/>
          <a:p>
            <a:fld id="{92E2DED1-F4C7-054E-8257-41F859CA3BD6}" type="slidenum">
              <a:rPr lang="en-US" smtClean="0"/>
              <a:t>36</a:t>
            </a:fld>
            <a:endParaRPr lang="en-US"/>
          </a:p>
        </p:txBody>
      </p:sp>
    </p:spTree>
    <p:extLst>
      <p:ext uri="{BB962C8B-B14F-4D97-AF65-F5344CB8AC3E}">
        <p14:creationId xmlns:p14="http://schemas.microsoft.com/office/powerpoint/2010/main" val="2005171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implemented auxiliary user interaction tools. It’s not necessary, but users can use them if they wish.</a:t>
            </a:r>
          </a:p>
          <a:p>
            <a:r>
              <a:rPr lang="en-US" dirty="0"/>
              <a:t>* Annotation Tool lets users to specify the target region in the model, and the viewpoints will be limited to those which contain the user annotated faces.</a:t>
            </a:r>
          </a:p>
          <a:p>
            <a:r>
              <a:rPr lang="en-US" dirty="0"/>
              <a:t>* Occlusion Access Tool was inspired by </a:t>
            </a:r>
            <a:r>
              <a:rPr lang="en-US" dirty="0" err="1"/>
              <a:t>Layerpaint</a:t>
            </a:r>
            <a:r>
              <a:rPr lang="en-US" dirty="0"/>
              <a:t>, and it allows users to make front-most faces translucent and directly draw on the occluded areas.</a:t>
            </a:r>
          </a:p>
        </p:txBody>
      </p:sp>
      <p:sp>
        <p:nvSpPr>
          <p:cNvPr id="4" name="Slide Number Placeholder 3"/>
          <p:cNvSpPr>
            <a:spLocks noGrp="1"/>
          </p:cNvSpPr>
          <p:nvPr>
            <p:ph type="sldNum" sz="quarter" idx="5"/>
          </p:nvPr>
        </p:nvSpPr>
        <p:spPr/>
        <p:txBody>
          <a:bodyPr/>
          <a:lstStyle/>
          <a:p>
            <a:fld id="{92E2DED1-F4C7-054E-8257-41F859CA3BD6}" type="slidenum">
              <a:rPr lang="en-US" smtClean="0"/>
              <a:t>37</a:t>
            </a:fld>
            <a:endParaRPr lang="en-US"/>
          </a:p>
        </p:txBody>
      </p:sp>
    </p:spTree>
    <p:extLst>
      <p:ext uri="{BB962C8B-B14F-4D97-AF65-F5344CB8AC3E}">
        <p14:creationId xmlns:p14="http://schemas.microsoft.com/office/powerpoint/2010/main" val="4015263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conducted two user studies.</a:t>
            </a:r>
          </a:p>
          <a:p>
            <a:r>
              <a:rPr lang="en-US" sz="1200" b="0" i="0" kern="1200" dirty="0">
                <a:solidFill>
                  <a:schemeClr val="tx1"/>
                </a:solidFill>
                <a:effectLst/>
                <a:latin typeface="+mn-lt"/>
                <a:ea typeface="+mn-ea"/>
                <a:cs typeface="+mn-cs"/>
              </a:rPr>
              <a:t>Task 1 aims to compare our method with the fully manual setting of viewpoints, and Task 2 aims to assess the effectiveness of </a:t>
            </a:r>
            <a:r>
              <a:rPr lang="en-US" sz="1200" b="0" i="0" kern="1200" dirty="0" err="1">
                <a:solidFill>
                  <a:schemeClr val="tx1"/>
                </a:solidFill>
                <a:effectLst/>
                <a:latin typeface="+mn-lt"/>
                <a:ea typeface="+mn-ea"/>
                <a:cs typeface="+mn-cs"/>
              </a:rPr>
              <a:t>Epaint</a:t>
            </a:r>
            <a:r>
              <a:rPr lang="en-US" sz="1200" b="0" i="0" kern="1200" dirty="0">
                <a:solidFill>
                  <a:schemeClr val="tx1"/>
                </a:solidFill>
                <a:effectLst/>
                <a:latin typeface="+mn-lt"/>
                <a:ea typeface="+mn-ea"/>
                <a:cs typeface="+mn-cs"/>
              </a:rPr>
              <a:t> term by using only </a:t>
            </a:r>
            <a:r>
              <a:rPr lang="en-US" sz="1200" b="0" i="0" kern="1200" dirty="0" err="1">
                <a:solidFill>
                  <a:schemeClr val="tx1"/>
                </a:solidFill>
                <a:effectLst/>
                <a:latin typeface="+mn-lt"/>
                <a:ea typeface="+mn-ea"/>
                <a:cs typeface="+mn-cs"/>
              </a:rPr>
              <a:t>Egeometry</a:t>
            </a:r>
            <a:r>
              <a:rPr lang="en-US" sz="1200" b="0" i="0" kern="1200" dirty="0">
                <a:solidFill>
                  <a:schemeClr val="tx1"/>
                </a:solidFill>
                <a:effectLst/>
                <a:latin typeface="+mn-lt"/>
                <a:ea typeface="+mn-ea"/>
                <a:cs typeface="+mn-cs"/>
              </a:rPr>
              <a:t> term for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recruited six participants, all ages from 20 to 30 years old. All participants were c</a:t>
            </a:r>
            <a:r>
              <a:rPr lang="en-US" sz="1200" dirty="0"/>
              <a:t>asual users who had at least one year’s experience with 3D or painting software</a:t>
            </a:r>
            <a:r>
              <a:rPr lang="en-US" sz="1200" b="0" i="0" kern="1200" dirty="0">
                <a:solidFill>
                  <a:schemeClr val="tx1"/>
                </a:solidFill>
                <a:effectLst/>
                <a:latin typeface="+mn-lt"/>
                <a:ea typeface="+mn-ea"/>
                <a:cs typeface="+mn-cs"/>
              </a:rPr>
              <a:t>.</a:t>
            </a:r>
            <a:endParaRPr lang="en-US" sz="1200" dirty="0"/>
          </a:p>
        </p:txBody>
      </p:sp>
      <p:sp>
        <p:nvSpPr>
          <p:cNvPr id="4" name="Slide Number Placeholder 3"/>
          <p:cNvSpPr>
            <a:spLocks noGrp="1"/>
          </p:cNvSpPr>
          <p:nvPr>
            <p:ph type="sldNum" sz="quarter" idx="5"/>
          </p:nvPr>
        </p:nvSpPr>
        <p:spPr/>
        <p:txBody>
          <a:bodyPr/>
          <a:lstStyle/>
          <a:p>
            <a:fld id="{92E2DED1-F4C7-054E-8257-41F859CA3BD6}" type="slidenum">
              <a:rPr lang="en-US" smtClean="0"/>
              <a:t>38</a:t>
            </a:fld>
            <a:endParaRPr lang="en-US"/>
          </a:p>
        </p:txBody>
      </p:sp>
    </p:spTree>
    <p:extLst>
      <p:ext uri="{BB962C8B-B14F-4D97-AF65-F5344CB8AC3E}">
        <p14:creationId xmlns:p14="http://schemas.microsoft.com/office/powerpoint/2010/main" val="74186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provided participants with two unpainted models (a torus model and a</a:t>
            </a:r>
          </a:p>
          <a:p>
            <a:r>
              <a:rPr lang="en-US" sz="1200" b="0" i="0" kern="1200" dirty="0">
                <a:solidFill>
                  <a:schemeClr val="tx1"/>
                </a:solidFill>
                <a:effectLst/>
                <a:latin typeface="+mn-lt"/>
                <a:ea typeface="+mn-ea"/>
                <a:cs typeface="+mn-cs"/>
              </a:rPr>
              <a:t>fertility model) and asked </a:t>
            </a:r>
            <a:r>
              <a:rPr lang="en-US" sz="1200" dirty="0"/>
              <a:t>them to perform 3D painting, using those example as a reference.</a:t>
            </a:r>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39</a:t>
            </a:fld>
            <a:endParaRPr lang="en-US"/>
          </a:p>
        </p:txBody>
      </p:sp>
    </p:spTree>
    <p:extLst>
      <p:ext uri="{BB962C8B-B14F-4D97-AF65-F5344CB8AC3E}">
        <p14:creationId xmlns:p14="http://schemas.microsoft.com/office/powerpoint/2010/main" val="273105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4</a:t>
            </a:fld>
            <a:endParaRPr lang="en-US"/>
          </a:p>
        </p:txBody>
      </p:sp>
    </p:spTree>
    <p:extLst>
      <p:ext uri="{BB962C8B-B14F-4D97-AF65-F5344CB8AC3E}">
        <p14:creationId xmlns:p14="http://schemas.microsoft.com/office/powerpoint/2010/main" val="3964267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completing these tasks, all participants were asked to answer two questions. Question 1, </a:t>
            </a:r>
            <a:r>
              <a:rPr lang="en-US" sz="1200" dirty="0"/>
              <a:t>Which did you find was more comfortable to use for design? And question 2, Score the overall usability of each method. The second question was in range of 1 to 5, with 1 being extremely dissatisfied and 5 being extremely satisfied.</a:t>
            </a:r>
          </a:p>
          <a:p>
            <a:r>
              <a:rPr lang="en-US" sz="1200" b="0" i="0" kern="1200" dirty="0">
                <a:solidFill>
                  <a:schemeClr val="tx1"/>
                </a:solidFill>
                <a:effectLst/>
                <a:latin typeface="+mn-lt"/>
                <a:ea typeface="+mn-ea"/>
                <a:cs typeface="+mn-cs"/>
              </a:rPr>
              <a:t>In question 1, 83.3% of participants preferred our method over manual viewpoint selection in both torus and fertility model.</a:t>
            </a:r>
          </a:p>
          <a:p>
            <a:r>
              <a:rPr lang="en-US" sz="1200" b="0" i="0" kern="1200" dirty="0">
                <a:solidFill>
                  <a:schemeClr val="tx1"/>
                </a:solidFill>
                <a:effectLst/>
                <a:latin typeface="+mn-lt"/>
                <a:ea typeface="+mn-ea"/>
                <a:cs typeface="+mn-cs"/>
              </a:rPr>
              <a:t>Usability score average in question 2 was also higher with our method.</a:t>
            </a:r>
          </a:p>
        </p:txBody>
      </p:sp>
      <p:sp>
        <p:nvSpPr>
          <p:cNvPr id="4" name="Slide Number Placeholder 3"/>
          <p:cNvSpPr>
            <a:spLocks noGrp="1"/>
          </p:cNvSpPr>
          <p:nvPr>
            <p:ph type="sldNum" sz="quarter" idx="5"/>
          </p:nvPr>
        </p:nvSpPr>
        <p:spPr/>
        <p:txBody>
          <a:bodyPr/>
          <a:lstStyle/>
          <a:p>
            <a:fld id="{92E2DED1-F4C7-054E-8257-41F859CA3BD6}" type="slidenum">
              <a:rPr lang="en-US" smtClean="0"/>
              <a:t>40</a:t>
            </a:fld>
            <a:endParaRPr lang="en-US"/>
          </a:p>
        </p:txBody>
      </p:sp>
    </p:spTree>
    <p:extLst>
      <p:ext uri="{BB962C8B-B14F-4D97-AF65-F5344CB8AC3E}">
        <p14:creationId xmlns:p14="http://schemas.microsoft.com/office/powerpoint/2010/main" val="1216331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measured the number of manual control operation and viewpoint selection operation. Manual control is a rotating operation by mouse like this,</a:t>
            </a:r>
          </a:p>
        </p:txBody>
      </p:sp>
      <p:sp>
        <p:nvSpPr>
          <p:cNvPr id="4" name="Slide Number Placeholder 3"/>
          <p:cNvSpPr>
            <a:spLocks noGrp="1"/>
          </p:cNvSpPr>
          <p:nvPr>
            <p:ph type="sldNum" sz="quarter" idx="5"/>
          </p:nvPr>
        </p:nvSpPr>
        <p:spPr/>
        <p:txBody>
          <a:bodyPr/>
          <a:lstStyle/>
          <a:p>
            <a:fld id="{92E2DED1-F4C7-054E-8257-41F859CA3BD6}" type="slidenum">
              <a:rPr lang="en-US" smtClean="0"/>
              <a:t>41</a:t>
            </a:fld>
            <a:endParaRPr lang="en-US"/>
          </a:p>
        </p:txBody>
      </p:sp>
    </p:spTree>
    <p:extLst>
      <p:ext uri="{BB962C8B-B14F-4D97-AF65-F5344CB8AC3E}">
        <p14:creationId xmlns:p14="http://schemas.microsoft.com/office/powerpoint/2010/main" val="1868634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viewpoint selection operation is an action of selecting a viewpoint with our method, by clicking it.</a:t>
            </a:r>
          </a:p>
        </p:txBody>
      </p:sp>
      <p:sp>
        <p:nvSpPr>
          <p:cNvPr id="4" name="Slide Number Placeholder 3"/>
          <p:cNvSpPr>
            <a:spLocks noGrp="1"/>
          </p:cNvSpPr>
          <p:nvPr>
            <p:ph type="sldNum" sz="quarter" idx="5"/>
          </p:nvPr>
        </p:nvSpPr>
        <p:spPr/>
        <p:txBody>
          <a:bodyPr/>
          <a:lstStyle/>
          <a:p>
            <a:fld id="{92E2DED1-F4C7-054E-8257-41F859CA3BD6}" type="slidenum">
              <a:rPr lang="en-US" smtClean="0"/>
              <a:t>42</a:t>
            </a:fld>
            <a:endParaRPr lang="en-US"/>
          </a:p>
        </p:txBody>
      </p:sp>
    </p:spTree>
    <p:extLst>
      <p:ext uri="{BB962C8B-B14F-4D97-AF65-F5344CB8AC3E}">
        <p14:creationId xmlns:p14="http://schemas.microsoft.com/office/powerpoint/2010/main" val="254845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the average number of manual operation was 75.7 with manual control task. It was 16.1 with our system, plus 25.3 times of viewpoint selection. From this result, it is likely that </a:t>
            </a:r>
            <a:r>
              <a:rPr lang="en-US" dirty="0" err="1"/>
              <a:t>paintersview</a:t>
            </a:r>
            <a:r>
              <a:rPr lang="en-US" dirty="0"/>
              <a:t> </a:t>
            </a:r>
            <a:r>
              <a:rPr lang="en-US" sz="1200" b="0" i="0" kern="1200" dirty="0">
                <a:solidFill>
                  <a:schemeClr val="tx1"/>
                </a:solidFill>
                <a:effectLst/>
                <a:latin typeface="+mn-lt"/>
                <a:ea typeface="+mn-ea"/>
                <a:cs typeface="+mn-cs"/>
              </a:rPr>
              <a:t>reduces the number of repetitive operations.</a:t>
            </a:r>
          </a:p>
        </p:txBody>
      </p:sp>
      <p:sp>
        <p:nvSpPr>
          <p:cNvPr id="4" name="Slide Number Placeholder 3"/>
          <p:cNvSpPr>
            <a:spLocks noGrp="1"/>
          </p:cNvSpPr>
          <p:nvPr>
            <p:ph type="sldNum" sz="quarter" idx="5"/>
          </p:nvPr>
        </p:nvSpPr>
        <p:spPr/>
        <p:txBody>
          <a:bodyPr/>
          <a:lstStyle/>
          <a:p>
            <a:fld id="{92E2DED1-F4C7-054E-8257-41F859CA3BD6}" type="slidenum">
              <a:rPr lang="en-US" smtClean="0"/>
              <a:t>43</a:t>
            </a:fld>
            <a:endParaRPr lang="en-US"/>
          </a:p>
        </p:txBody>
      </p:sp>
    </p:spTree>
    <p:extLst>
      <p:ext uri="{BB962C8B-B14F-4D97-AF65-F5344CB8AC3E}">
        <p14:creationId xmlns:p14="http://schemas.microsoft.com/office/powerpoint/2010/main" val="872054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Task 2 is the user study to assess the effectiveness of </a:t>
            </a:r>
            <a:r>
              <a:rPr lang="en-US" sz="1200" b="0" i="0" kern="1200" dirty="0" err="1">
                <a:solidFill>
                  <a:schemeClr val="tx1"/>
                </a:solidFill>
                <a:effectLst/>
                <a:latin typeface="+mn-lt"/>
                <a:ea typeface="+mn-ea"/>
                <a:cs typeface="+mn-cs"/>
              </a:rPr>
              <a:t>Epaint</a:t>
            </a:r>
            <a:r>
              <a:rPr lang="en-US" sz="1200" b="0" i="0" kern="1200" dirty="0">
                <a:solidFill>
                  <a:schemeClr val="tx1"/>
                </a:solidFill>
                <a:effectLst/>
                <a:latin typeface="+mn-lt"/>
                <a:ea typeface="+mn-ea"/>
                <a:cs typeface="+mn-cs"/>
              </a:rPr>
              <a:t> term. Without </a:t>
            </a:r>
            <a:r>
              <a:rPr lang="en-US" sz="1200" b="0" i="0" kern="1200" dirty="0" err="1">
                <a:solidFill>
                  <a:schemeClr val="tx1"/>
                </a:solidFill>
                <a:effectLst/>
                <a:latin typeface="+mn-lt"/>
                <a:ea typeface="+mn-ea"/>
                <a:cs typeface="+mn-cs"/>
              </a:rPr>
              <a:t>Epaint</a:t>
            </a:r>
            <a:r>
              <a:rPr lang="en-US" sz="1200" b="0" i="0" kern="1200" dirty="0">
                <a:solidFill>
                  <a:schemeClr val="tx1"/>
                </a:solidFill>
                <a:effectLst/>
                <a:latin typeface="+mn-lt"/>
                <a:ea typeface="+mn-ea"/>
                <a:cs typeface="+mn-cs"/>
              </a:rPr>
              <a:t> term task is the same as our proposed system but without updating viewpoint suggestion after each texture painting. So the viewpoint suggestion will become static as it only uses geometry term.</a:t>
            </a:r>
          </a:p>
          <a:p>
            <a:r>
              <a:rPr lang="en-US" sz="1200" b="0" i="0" kern="1200" dirty="0">
                <a:solidFill>
                  <a:schemeClr val="tx1"/>
                </a:solidFill>
                <a:effectLst/>
                <a:latin typeface="+mn-lt"/>
                <a:ea typeface="+mn-ea"/>
                <a:cs typeface="+mn-cs"/>
              </a:rPr>
              <a:t>We provided participants with unpainted bunny model and asked </a:t>
            </a:r>
            <a:r>
              <a:rPr lang="en-US" sz="1200" dirty="0"/>
              <a:t>them to perform 3D painting, using the example as a reference.</a:t>
            </a:r>
          </a:p>
        </p:txBody>
      </p:sp>
      <p:sp>
        <p:nvSpPr>
          <p:cNvPr id="4" name="Slide Number Placeholder 3"/>
          <p:cNvSpPr>
            <a:spLocks noGrp="1"/>
          </p:cNvSpPr>
          <p:nvPr>
            <p:ph type="sldNum" sz="quarter" idx="5"/>
          </p:nvPr>
        </p:nvSpPr>
        <p:spPr/>
        <p:txBody>
          <a:bodyPr/>
          <a:lstStyle/>
          <a:p>
            <a:fld id="{92E2DED1-F4C7-054E-8257-41F859CA3BD6}" type="slidenum">
              <a:rPr lang="en-US" smtClean="0"/>
              <a:t>44</a:t>
            </a:fld>
            <a:endParaRPr lang="en-US"/>
          </a:p>
        </p:txBody>
      </p:sp>
    </p:spTree>
    <p:extLst>
      <p:ext uri="{BB962C8B-B14F-4D97-AF65-F5344CB8AC3E}">
        <p14:creationId xmlns:p14="http://schemas.microsoft.com/office/powerpoint/2010/main" val="122132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asked the same question as Task1 after the participants completing the Task 2.</a:t>
            </a:r>
          </a:p>
          <a:p>
            <a:r>
              <a:rPr lang="en-US" dirty="0"/>
              <a:t>Although the difference in the degree of preference was not as large as task 1, many users still preferred having automatic update from current texture information.</a:t>
            </a:r>
          </a:p>
        </p:txBody>
      </p:sp>
      <p:sp>
        <p:nvSpPr>
          <p:cNvPr id="4" name="Slide Number Placeholder 3"/>
          <p:cNvSpPr>
            <a:spLocks noGrp="1"/>
          </p:cNvSpPr>
          <p:nvPr>
            <p:ph type="sldNum" sz="quarter" idx="5"/>
          </p:nvPr>
        </p:nvSpPr>
        <p:spPr/>
        <p:txBody>
          <a:bodyPr/>
          <a:lstStyle/>
          <a:p>
            <a:fld id="{92E2DED1-F4C7-054E-8257-41F859CA3BD6}" type="slidenum">
              <a:rPr lang="en-US" smtClean="0"/>
              <a:t>45</a:t>
            </a:fld>
            <a:endParaRPr lang="en-US"/>
          </a:p>
        </p:txBody>
      </p:sp>
    </p:spTree>
    <p:extLst>
      <p:ext uri="{BB962C8B-B14F-4D97-AF65-F5344CB8AC3E}">
        <p14:creationId xmlns:p14="http://schemas.microsoft.com/office/powerpoint/2010/main" val="1485388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number of manual operation was 5.4 without </a:t>
            </a:r>
            <a:r>
              <a:rPr lang="en-US" dirty="0" err="1"/>
              <a:t>Epaint</a:t>
            </a:r>
            <a:r>
              <a:rPr lang="en-US" dirty="0"/>
              <a:t>, and 2.8 with </a:t>
            </a:r>
            <a:r>
              <a:rPr lang="en-US" dirty="0" err="1"/>
              <a:t>Epaint</a:t>
            </a:r>
            <a:r>
              <a:rPr lang="en-US" dirty="0"/>
              <a:t>. The number of viewpoint selection was almost the same.</a:t>
            </a:r>
          </a:p>
        </p:txBody>
      </p:sp>
      <p:sp>
        <p:nvSpPr>
          <p:cNvPr id="4" name="Slide Number Placeholder 3"/>
          <p:cNvSpPr>
            <a:spLocks noGrp="1"/>
          </p:cNvSpPr>
          <p:nvPr>
            <p:ph type="sldNum" sz="quarter" idx="5"/>
          </p:nvPr>
        </p:nvSpPr>
        <p:spPr/>
        <p:txBody>
          <a:bodyPr/>
          <a:lstStyle/>
          <a:p>
            <a:fld id="{92E2DED1-F4C7-054E-8257-41F859CA3BD6}" type="slidenum">
              <a:rPr lang="en-US" smtClean="0"/>
              <a:t>46</a:t>
            </a:fld>
            <a:endParaRPr lang="en-US"/>
          </a:p>
        </p:txBody>
      </p:sp>
    </p:spTree>
    <p:extLst>
      <p:ext uri="{BB962C8B-B14F-4D97-AF65-F5344CB8AC3E}">
        <p14:creationId xmlns:p14="http://schemas.microsoft.com/office/powerpoint/2010/main" val="698681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summarized qualitative comments from participants.</a:t>
            </a:r>
          </a:p>
          <a:p>
            <a:r>
              <a:rPr lang="en-US" dirty="0"/>
              <a:t>P1 told us that interactive update with </a:t>
            </a:r>
            <a:r>
              <a:rPr lang="en-US" dirty="0" err="1"/>
              <a:t>Epaint</a:t>
            </a:r>
            <a:r>
              <a:rPr lang="en-US" dirty="0"/>
              <a:t> term was useful, and P2 told that the viewpoints candidates were very useful for understanding the shape of 3D models and current textured results at painting time.</a:t>
            </a:r>
          </a:p>
          <a:p>
            <a:r>
              <a:rPr lang="en-US" dirty="0"/>
              <a:t>However, P3 was not fully satisfied with our system, and told that he wanted to directly customize the viewpoint candidates, not fully automatic.</a:t>
            </a:r>
          </a:p>
        </p:txBody>
      </p:sp>
      <p:sp>
        <p:nvSpPr>
          <p:cNvPr id="4" name="Slide Number Placeholder 3"/>
          <p:cNvSpPr>
            <a:spLocks noGrp="1"/>
          </p:cNvSpPr>
          <p:nvPr>
            <p:ph type="sldNum" sz="quarter" idx="5"/>
          </p:nvPr>
        </p:nvSpPr>
        <p:spPr/>
        <p:txBody>
          <a:bodyPr/>
          <a:lstStyle/>
          <a:p>
            <a:fld id="{92E2DED1-F4C7-054E-8257-41F859CA3BD6}" type="slidenum">
              <a:rPr lang="en-US" smtClean="0"/>
              <a:t>47</a:t>
            </a:fld>
            <a:endParaRPr lang="en-US"/>
          </a:p>
        </p:txBody>
      </p:sp>
    </p:spTree>
    <p:extLst>
      <p:ext uri="{BB962C8B-B14F-4D97-AF65-F5344CB8AC3E}">
        <p14:creationId xmlns:p14="http://schemas.microsoft.com/office/powerpoint/2010/main" val="918083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limitation of this system, is that any painted region is marked as</a:t>
            </a:r>
            <a:r>
              <a:rPr lang="ja-JP" altLang="en-US"/>
              <a:t> </a:t>
            </a:r>
            <a:r>
              <a:rPr lang="en-US" dirty="0"/>
              <a:t>“done” for </a:t>
            </a:r>
            <a:r>
              <a:rPr lang="en-US" dirty="0" err="1"/>
              <a:t>Epaint</a:t>
            </a:r>
            <a:r>
              <a:rPr lang="en-US" dirty="0"/>
              <a:t> term, so our system fails to consider mistakes, like this, or when you want to draw in addition to the current painting. We think that it can automatically refine the wrongly painted regions when the painted pixel color is different from neighbors.</a:t>
            </a:r>
          </a:p>
          <a:p>
            <a:r>
              <a:rPr lang="en-US" dirty="0"/>
              <a:t>Also, we think that history from users’ past operation can be used to make suggestions more personalized, using similar method as “History Assisted View </a:t>
            </a:r>
            <a:r>
              <a:rPr lang="en-US" dirty="0" err="1"/>
              <a:t>Authroing</a:t>
            </a:r>
            <a:r>
              <a:rPr lang="en-US" dirty="0"/>
              <a:t> for 3D Models”.</a:t>
            </a:r>
          </a:p>
          <a:p>
            <a:r>
              <a:rPr lang="en-US" dirty="0"/>
              <a:t>Finally, current system only supports a single layer texture painting, so it will be useful to add multi-layer support.</a:t>
            </a:r>
          </a:p>
        </p:txBody>
      </p:sp>
      <p:sp>
        <p:nvSpPr>
          <p:cNvPr id="4" name="Slide Number Placeholder 3"/>
          <p:cNvSpPr>
            <a:spLocks noGrp="1"/>
          </p:cNvSpPr>
          <p:nvPr>
            <p:ph type="sldNum" sz="quarter" idx="5"/>
          </p:nvPr>
        </p:nvSpPr>
        <p:spPr/>
        <p:txBody>
          <a:bodyPr/>
          <a:lstStyle/>
          <a:p>
            <a:fld id="{92E2DED1-F4C7-054E-8257-41F859CA3BD6}" type="slidenum">
              <a:rPr lang="en-US" smtClean="0"/>
              <a:t>48</a:t>
            </a:fld>
            <a:endParaRPr lang="en-US"/>
          </a:p>
        </p:txBody>
      </p:sp>
    </p:spTree>
    <p:extLst>
      <p:ext uri="{BB962C8B-B14F-4D97-AF65-F5344CB8AC3E}">
        <p14:creationId xmlns:p14="http://schemas.microsoft.com/office/powerpoint/2010/main" val="1234668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we proposed an </a:t>
            </a:r>
            <a:r>
              <a:rPr lang="en-US" sz="1200" dirty="0"/>
              <a:t>interactive system to find the next viewpoints for drawing on the unpainted areas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utilize </a:t>
            </a:r>
            <a:r>
              <a:rPr lang="en-US" sz="1200" dirty="0" err="1"/>
              <a:t>Egeometry</a:t>
            </a:r>
            <a:r>
              <a:rPr lang="en-US" sz="1200" dirty="0"/>
              <a:t> term from geometry information, and </a:t>
            </a:r>
            <a:r>
              <a:rPr lang="en-US" sz="1200" dirty="0" err="1"/>
              <a:t>Epaint</a:t>
            </a:r>
            <a:r>
              <a:rPr lang="en-US" sz="1200" dirty="0"/>
              <a:t> term from intermediate texture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proposed system was rated higher on average in the user study.</a:t>
            </a:r>
          </a:p>
          <a:p>
            <a:endParaRPr lang="LID4096"/>
          </a:p>
        </p:txBody>
      </p:sp>
      <p:sp>
        <p:nvSpPr>
          <p:cNvPr id="4" name="Slide Number Placeholder 3"/>
          <p:cNvSpPr>
            <a:spLocks noGrp="1"/>
          </p:cNvSpPr>
          <p:nvPr>
            <p:ph type="sldNum" sz="quarter" idx="5"/>
          </p:nvPr>
        </p:nvSpPr>
        <p:spPr/>
        <p:txBody>
          <a:bodyPr/>
          <a:lstStyle/>
          <a:p>
            <a:fld id="{92E2DED1-F4C7-054E-8257-41F859CA3BD6}" type="slidenum">
              <a:rPr lang="en-US" smtClean="0"/>
              <a:t>49</a:t>
            </a:fld>
            <a:endParaRPr lang="en-US"/>
          </a:p>
        </p:txBody>
      </p:sp>
    </p:spTree>
    <p:extLst>
      <p:ext uri="{BB962C8B-B14F-4D97-AF65-F5344CB8AC3E}">
        <p14:creationId xmlns:p14="http://schemas.microsoft.com/office/powerpoint/2010/main" val="1900509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5</a:t>
            </a:fld>
            <a:endParaRPr lang="en-US"/>
          </a:p>
        </p:txBody>
      </p:sp>
    </p:spTree>
    <p:extLst>
      <p:ext uri="{BB962C8B-B14F-4D97-AF65-F5344CB8AC3E}">
        <p14:creationId xmlns:p14="http://schemas.microsoft.com/office/powerpoint/2010/main" val="3278411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Any questions?</a:t>
            </a:r>
          </a:p>
        </p:txBody>
      </p:sp>
      <p:sp>
        <p:nvSpPr>
          <p:cNvPr id="4" name="Slide Number Placeholder 3"/>
          <p:cNvSpPr>
            <a:spLocks noGrp="1"/>
          </p:cNvSpPr>
          <p:nvPr>
            <p:ph type="sldNum" sz="quarter" idx="5"/>
          </p:nvPr>
        </p:nvSpPr>
        <p:spPr/>
        <p:txBody>
          <a:bodyPr/>
          <a:lstStyle/>
          <a:p>
            <a:fld id="{92E2DED1-F4C7-054E-8257-41F859CA3BD6}" type="slidenum">
              <a:rPr lang="en-US" smtClean="0"/>
              <a:t>50</a:t>
            </a:fld>
            <a:endParaRPr lang="en-US"/>
          </a:p>
        </p:txBody>
      </p:sp>
    </p:spTree>
    <p:extLst>
      <p:ext uri="{BB962C8B-B14F-4D97-AF65-F5344CB8AC3E}">
        <p14:creationId xmlns:p14="http://schemas.microsoft.com/office/powerpoint/2010/main" val="3217909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person, participant 4, using our system.</a:t>
            </a:r>
          </a:p>
          <a:p>
            <a:r>
              <a:rPr lang="en-US" dirty="0"/>
              <a:t>..</a:t>
            </a:r>
          </a:p>
          <a:p>
            <a:r>
              <a:rPr lang="en-US" dirty="0"/>
              <a:t>Right hand side pane shows viewpoint suggestions from the system, and the user is choosing one as he draws.</a:t>
            </a:r>
          </a:p>
          <a:p>
            <a:endParaRPr lang="LID4096"/>
          </a:p>
        </p:txBody>
      </p:sp>
      <p:sp>
        <p:nvSpPr>
          <p:cNvPr id="4" name="Slide Number Placeholder 3"/>
          <p:cNvSpPr>
            <a:spLocks noGrp="1"/>
          </p:cNvSpPr>
          <p:nvPr>
            <p:ph type="sldNum" sz="quarter" idx="5"/>
          </p:nvPr>
        </p:nvSpPr>
        <p:spPr/>
        <p:txBody>
          <a:bodyPr/>
          <a:lstStyle/>
          <a:p>
            <a:fld id="{92E2DED1-F4C7-054E-8257-41F859CA3BD6}" type="slidenum">
              <a:rPr lang="en-US" smtClean="0"/>
              <a:t>51</a:t>
            </a:fld>
            <a:endParaRPr lang="en-US"/>
          </a:p>
        </p:txBody>
      </p:sp>
    </p:spTree>
    <p:extLst>
      <p:ext uri="{BB962C8B-B14F-4D97-AF65-F5344CB8AC3E}">
        <p14:creationId xmlns:p14="http://schemas.microsoft.com/office/powerpoint/2010/main" val="42605357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person, participant 4, using our system.</a:t>
            </a:r>
          </a:p>
          <a:p>
            <a:r>
              <a:rPr lang="en-US" dirty="0"/>
              <a:t>..</a:t>
            </a:r>
          </a:p>
          <a:p>
            <a:r>
              <a:rPr lang="en-US" dirty="0"/>
              <a:t>Right hand side pane shows viewpoint suggestions from the system, and the user is choosing one as he draws.</a:t>
            </a:r>
          </a:p>
        </p:txBody>
      </p:sp>
      <p:sp>
        <p:nvSpPr>
          <p:cNvPr id="4" name="Slide Number Placeholder 3"/>
          <p:cNvSpPr>
            <a:spLocks noGrp="1"/>
          </p:cNvSpPr>
          <p:nvPr>
            <p:ph type="sldNum" sz="quarter" idx="5"/>
          </p:nvPr>
        </p:nvSpPr>
        <p:spPr/>
        <p:txBody>
          <a:bodyPr/>
          <a:lstStyle/>
          <a:p>
            <a:fld id="{92E2DED1-F4C7-054E-8257-41F859CA3BD6}" type="slidenum">
              <a:rPr lang="en-US" smtClean="0"/>
              <a:t>52</a:t>
            </a:fld>
            <a:endParaRPr lang="en-US"/>
          </a:p>
        </p:txBody>
      </p:sp>
    </p:spTree>
    <p:extLst>
      <p:ext uri="{BB962C8B-B14F-4D97-AF65-F5344CB8AC3E}">
        <p14:creationId xmlns:p14="http://schemas.microsoft.com/office/powerpoint/2010/main" val="550502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capture of task 1 manual control by participant 4.</a:t>
            </a:r>
          </a:p>
          <a:p>
            <a:r>
              <a:rPr lang="en-US" dirty="0"/>
              <a:t>...</a:t>
            </a:r>
          </a:p>
          <a:p>
            <a:r>
              <a:rPr lang="en-US" dirty="0"/>
              <a:t>As you can see, participant 4 is rotating the model by mouse as he draws the model.</a:t>
            </a:r>
          </a:p>
        </p:txBody>
      </p:sp>
      <p:sp>
        <p:nvSpPr>
          <p:cNvPr id="4" name="Slide Number Placeholder 3"/>
          <p:cNvSpPr>
            <a:spLocks noGrp="1"/>
          </p:cNvSpPr>
          <p:nvPr>
            <p:ph type="sldNum" sz="quarter" idx="5"/>
          </p:nvPr>
        </p:nvSpPr>
        <p:spPr/>
        <p:txBody>
          <a:bodyPr/>
          <a:lstStyle/>
          <a:p>
            <a:fld id="{92E2DED1-F4C7-054E-8257-41F859CA3BD6}" type="slidenum">
              <a:rPr lang="en-US" smtClean="0"/>
              <a:t>53</a:t>
            </a:fld>
            <a:endParaRPr lang="en-US"/>
          </a:p>
        </p:txBody>
      </p:sp>
    </p:spTree>
    <p:extLst>
      <p:ext uri="{BB962C8B-B14F-4D97-AF65-F5344CB8AC3E}">
        <p14:creationId xmlns:p14="http://schemas.microsoft.com/office/powerpoint/2010/main" val="1031077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6</a:t>
            </a:fld>
            <a:endParaRPr lang="en-US"/>
          </a:p>
        </p:txBody>
      </p:sp>
    </p:spTree>
    <p:extLst>
      <p:ext uri="{BB962C8B-B14F-4D97-AF65-F5344CB8AC3E}">
        <p14:creationId xmlns:p14="http://schemas.microsoft.com/office/powerpoint/2010/main" val="1392132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7</a:t>
            </a:fld>
            <a:endParaRPr lang="en-US"/>
          </a:p>
        </p:txBody>
      </p:sp>
    </p:spTree>
    <p:extLst>
      <p:ext uri="{BB962C8B-B14F-4D97-AF65-F5344CB8AC3E}">
        <p14:creationId xmlns:p14="http://schemas.microsoft.com/office/powerpoint/2010/main" val="457732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3D texture painting is intuitive for designing hand-painted textures on 3D models, compared with painting directly on UV maps. </a:t>
            </a:r>
            <a:r>
              <a:rPr lang="en-US" dirty="0"/>
              <a:t>In 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8</a:t>
            </a:fld>
            <a:endParaRPr lang="en-US"/>
          </a:p>
        </p:txBody>
      </p:sp>
    </p:spTree>
    <p:extLst>
      <p:ext uri="{BB962C8B-B14F-4D97-AF65-F5344CB8AC3E}">
        <p14:creationId xmlns:p14="http://schemas.microsoft.com/office/powerpoint/2010/main" val="144114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3D texture painting is intuitive for designing hand-painted textures on 3D models, compared with painting directly on UV maps. </a:t>
            </a:r>
            <a:r>
              <a:rPr lang="en-US"/>
              <a:t>In </a:t>
            </a:r>
            <a:r>
              <a:rPr lang="en-US" dirty="0"/>
              <a:t>3d painting, you rotate the model to desired viewpoint, paint the model, and iterate this process until you’re satisfied. Usually, choosing a viewpoint is done by rotating the model by mouse, but it’s difficult to get the desired viewpoint at once, and users usually end up in rotating the model again and again with their mouse.</a:t>
            </a:r>
          </a:p>
          <a:p>
            <a:endParaRPr lang="en-US" dirty="0"/>
          </a:p>
        </p:txBody>
      </p:sp>
      <p:sp>
        <p:nvSpPr>
          <p:cNvPr id="4" name="Slide Number Placeholder 3"/>
          <p:cNvSpPr>
            <a:spLocks noGrp="1"/>
          </p:cNvSpPr>
          <p:nvPr>
            <p:ph type="sldNum" sz="quarter" idx="5"/>
          </p:nvPr>
        </p:nvSpPr>
        <p:spPr/>
        <p:txBody>
          <a:bodyPr/>
          <a:lstStyle/>
          <a:p>
            <a:fld id="{92E2DED1-F4C7-054E-8257-41F859CA3BD6}" type="slidenum">
              <a:rPr lang="en-US" smtClean="0"/>
              <a:t>9</a:t>
            </a:fld>
            <a:endParaRPr lang="en-US"/>
          </a:p>
        </p:txBody>
      </p:sp>
    </p:spTree>
    <p:extLst>
      <p:ext uri="{BB962C8B-B14F-4D97-AF65-F5344CB8AC3E}">
        <p14:creationId xmlns:p14="http://schemas.microsoft.com/office/powerpoint/2010/main" val="2885903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2A1E8-7009-8D4C-B75B-FF8FF0EC54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00BA0E-B7F5-6F4D-8291-0A9EC71B56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90D93C-EAD1-0343-95B3-58A1AAC7022E}"/>
              </a:ext>
            </a:extLst>
          </p:cNvPr>
          <p:cNvSpPr>
            <a:spLocks noGrp="1"/>
          </p:cNvSpPr>
          <p:nvPr>
            <p:ph type="dt" sz="half" idx="10"/>
          </p:nvPr>
        </p:nvSpPr>
        <p:spPr/>
        <p:txBody>
          <a:bodyPr/>
          <a:lstStyle/>
          <a:p>
            <a:fld id="{8F6E88AD-A9F7-884E-AB8A-3F480C21AFD7}" type="datetime1">
              <a:rPr lang="en-US" smtClean="0"/>
              <a:t>11/17/19</a:t>
            </a:fld>
            <a:endParaRPr lang="en-US"/>
          </a:p>
        </p:txBody>
      </p:sp>
      <p:sp>
        <p:nvSpPr>
          <p:cNvPr id="5" name="Footer Placeholder 4">
            <a:extLst>
              <a:ext uri="{FF2B5EF4-FFF2-40B4-BE49-F238E27FC236}">
                <a16:creationId xmlns:a16="http://schemas.microsoft.com/office/drawing/2014/main" id="{D4E5E9A3-40E6-EF4C-9DA1-9B37E717CD9B}"/>
              </a:ext>
            </a:extLst>
          </p:cNvPr>
          <p:cNvSpPr>
            <a:spLocks noGrp="1"/>
          </p:cNvSpPr>
          <p:nvPr>
            <p:ph type="ftr" sz="quarter" idx="11"/>
          </p:nvPr>
        </p:nvSpPr>
        <p:spPr/>
        <p:txBody>
          <a:bodyPr/>
          <a:lstStyle/>
          <a:p>
            <a:r>
              <a:rPr lang="en-US"/>
              <a:t>PaintersView, SIGGRAPH Asia 2019 tb</a:t>
            </a:r>
          </a:p>
        </p:txBody>
      </p:sp>
      <p:sp>
        <p:nvSpPr>
          <p:cNvPr id="6" name="Slide Number Placeholder 5">
            <a:extLst>
              <a:ext uri="{FF2B5EF4-FFF2-40B4-BE49-F238E27FC236}">
                <a16:creationId xmlns:a16="http://schemas.microsoft.com/office/drawing/2014/main" id="{E3AE983E-B767-D040-8866-484E8DB5F090}"/>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1367105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F10E-430E-814F-BC07-FDCE3E0130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BB5B9C-84B0-B547-A079-3662BC0677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B1767-FEB3-4744-B0E7-D438BA04E739}"/>
              </a:ext>
            </a:extLst>
          </p:cNvPr>
          <p:cNvSpPr>
            <a:spLocks noGrp="1"/>
          </p:cNvSpPr>
          <p:nvPr>
            <p:ph type="dt" sz="half" idx="10"/>
          </p:nvPr>
        </p:nvSpPr>
        <p:spPr/>
        <p:txBody>
          <a:bodyPr/>
          <a:lstStyle/>
          <a:p>
            <a:fld id="{7A3A2178-BA1E-9147-AA7F-777C7370C606}" type="datetime1">
              <a:rPr lang="en-US" smtClean="0"/>
              <a:t>11/17/19</a:t>
            </a:fld>
            <a:endParaRPr lang="en-US"/>
          </a:p>
        </p:txBody>
      </p:sp>
      <p:sp>
        <p:nvSpPr>
          <p:cNvPr id="5" name="Footer Placeholder 4">
            <a:extLst>
              <a:ext uri="{FF2B5EF4-FFF2-40B4-BE49-F238E27FC236}">
                <a16:creationId xmlns:a16="http://schemas.microsoft.com/office/drawing/2014/main" id="{8CFE4364-852E-7B43-987E-A8EB0D46C6AF}"/>
              </a:ext>
            </a:extLst>
          </p:cNvPr>
          <p:cNvSpPr>
            <a:spLocks noGrp="1"/>
          </p:cNvSpPr>
          <p:nvPr>
            <p:ph type="ftr" sz="quarter" idx="11"/>
          </p:nvPr>
        </p:nvSpPr>
        <p:spPr/>
        <p:txBody>
          <a:bodyPr/>
          <a:lstStyle/>
          <a:p>
            <a:r>
              <a:rPr lang="en-US"/>
              <a:t>PaintersView, SIGGRAPH Asia 2019 tb</a:t>
            </a:r>
          </a:p>
        </p:txBody>
      </p:sp>
      <p:sp>
        <p:nvSpPr>
          <p:cNvPr id="6" name="Slide Number Placeholder 5">
            <a:extLst>
              <a:ext uri="{FF2B5EF4-FFF2-40B4-BE49-F238E27FC236}">
                <a16:creationId xmlns:a16="http://schemas.microsoft.com/office/drawing/2014/main" id="{EB638442-705A-594B-B690-CA932FEF1D18}"/>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155196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814E8D-5FDA-8846-B565-F3D36B9E2E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01ABB4-3CF9-1A42-A3F5-2657DD63DB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550EB-8EA8-3A4A-A610-4F7ACF0BD92A}"/>
              </a:ext>
            </a:extLst>
          </p:cNvPr>
          <p:cNvSpPr>
            <a:spLocks noGrp="1"/>
          </p:cNvSpPr>
          <p:nvPr>
            <p:ph type="dt" sz="half" idx="10"/>
          </p:nvPr>
        </p:nvSpPr>
        <p:spPr/>
        <p:txBody>
          <a:bodyPr/>
          <a:lstStyle/>
          <a:p>
            <a:fld id="{04A50BAF-1B55-844F-993A-9F721B6C47FB}" type="datetime1">
              <a:rPr lang="en-US" smtClean="0"/>
              <a:t>11/17/19</a:t>
            </a:fld>
            <a:endParaRPr lang="en-US"/>
          </a:p>
        </p:txBody>
      </p:sp>
      <p:sp>
        <p:nvSpPr>
          <p:cNvPr id="5" name="Footer Placeholder 4">
            <a:extLst>
              <a:ext uri="{FF2B5EF4-FFF2-40B4-BE49-F238E27FC236}">
                <a16:creationId xmlns:a16="http://schemas.microsoft.com/office/drawing/2014/main" id="{390794C5-FBE9-4146-A8BC-ED2E8AFEB8B2}"/>
              </a:ext>
            </a:extLst>
          </p:cNvPr>
          <p:cNvSpPr>
            <a:spLocks noGrp="1"/>
          </p:cNvSpPr>
          <p:nvPr>
            <p:ph type="ftr" sz="quarter" idx="11"/>
          </p:nvPr>
        </p:nvSpPr>
        <p:spPr/>
        <p:txBody>
          <a:bodyPr/>
          <a:lstStyle/>
          <a:p>
            <a:r>
              <a:rPr lang="en-US"/>
              <a:t>PaintersView, SIGGRAPH Asia 2019 tb</a:t>
            </a:r>
          </a:p>
        </p:txBody>
      </p:sp>
      <p:sp>
        <p:nvSpPr>
          <p:cNvPr id="6" name="Slide Number Placeholder 5">
            <a:extLst>
              <a:ext uri="{FF2B5EF4-FFF2-40B4-BE49-F238E27FC236}">
                <a16:creationId xmlns:a16="http://schemas.microsoft.com/office/drawing/2014/main" id="{4BBC5088-004A-9147-A9F3-71B1CF4E307F}"/>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586525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78E6-EDE7-1440-967D-FAB9444147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50C463-C0A2-9D42-8771-400BD162D9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8A01C-7156-1849-981E-0023D2D5936F}"/>
              </a:ext>
            </a:extLst>
          </p:cNvPr>
          <p:cNvSpPr>
            <a:spLocks noGrp="1"/>
          </p:cNvSpPr>
          <p:nvPr>
            <p:ph type="dt" sz="half" idx="10"/>
          </p:nvPr>
        </p:nvSpPr>
        <p:spPr/>
        <p:txBody>
          <a:bodyPr/>
          <a:lstStyle/>
          <a:p>
            <a:fld id="{771F74B0-5AE5-0048-B3A1-8A2D8F5EAD91}" type="datetime1">
              <a:rPr lang="en-US" smtClean="0"/>
              <a:t>11/17/19</a:t>
            </a:fld>
            <a:endParaRPr lang="en-US"/>
          </a:p>
        </p:txBody>
      </p:sp>
      <p:sp>
        <p:nvSpPr>
          <p:cNvPr id="5" name="Footer Placeholder 4">
            <a:extLst>
              <a:ext uri="{FF2B5EF4-FFF2-40B4-BE49-F238E27FC236}">
                <a16:creationId xmlns:a16="http://schemas.microsoft.com/office/drawing/2014/main" id="{4A5AB299-F1B1-914A-93B9-13978357F717}"/>
              </a:ext>
            </a:extLst>
          </p:cNvPr>
          <p:cNvSpPr>
            <a:spLocks noGrp="1"/>
          </p:cNvSpPr>
          <p:nvPr>
            <p:ph type="ftr" sz="quarter" idx="11"/>
          </p:nvPr>
        </p:nvSpPr>
        <p:spPr/>
        <p:txBody>
          <a:bodyPr/>
          <a:lstStyle/>
          <a:p>
            <a:r>
              <a:rPr lang="en-US"/>
              <a:t>PaintersView, SIGGRAPH Asia 2019 tb</a:t>
            </a:r>
          </a:p>
        </p:txBody>
      </p:sp>
      <p:sp>
        <p:nvSpPr>
          <p:cNvPr id="6" name="Slide Number Placeholder 5">
            <a:extLst>
              <a:ext uri="{FF2B5EF4-FFF2-40B4-BE49-F238E27FC236}">
                <a16:creationId xmlns:a16="http://schemas.microsoft.com/office/drawing/2014/main" id="{3582939D-A37D-DB49-B743-3FD7D73A7C02}"/>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4033254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784-A650-FC44-9CCA-DAB16362F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1368F4-E0C5-5648-91F9-D374C6A777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D8D82-69E2-1F4D-B814-0F9AE6E6C498}"/>
              </a:ext>
            </a:extLst>
          </p:cNvPr>
          <p:cNvSpPr>
            <a:spLocks noGrp="1"/>
          </p:cNvSpPr>
          <p:nvPr>
            <p:ph type="dt" sz="half" idx="10"/>
          </p:nvPr>
        </p:nvSpPr>
        <p:spPr/>
        <p:txBody>
          <a:bodyPr/>
          <a:lstStyle/>
          <a:p>
            <a:fld id="{4A3F6576-FAB5-644F-9051-095DE295B694}" type="datetime1">
              <a:rPr lang="en-US" smtClean="0"/>
              <a:t>11/17/19</a:t>
            </a:fld>
            <a:endParaRPr lang="en-US"/>
          </a:p>
        </p:txBody>
      </p:sp>
      <p:sp>
        <p:nvSpPr>
          <p:cNvPr id="5" name="Footer Placeholder 4">
            <a:extLst>
              <a:ext uri="{FF2B5EF4-FFF2-40B4-BE49-F238E27FC236}">
                <a16:creationId xmlns:a16="http://schemas.microsoft.com/office/drawing/2014/main" id="{1D4F14A8-77C4-E144-8973-25C7BFEE1481}"/>
              </a:ext>
            </a:extLst>
          </p:cNvPr>
          <p:cNvSpPr>
            <a:spLocks noGrp="1"/>
          </p:cNvSpPr>
          <p:nvPr>
            <p:ph type="ftr" sz="quarter" idx="11"/>
          </p:nvPr>
        </p:nvSpPr>
        <p:spPr/>
        <p:txBody>
          <a:bodyPr/>
          <a:lstStyle/>
          <a:p>
            <a:r>
              <a:rPr lang="en-US"/>
              <a:t>PaintersView, SIGGRAPH Asia 2019 tb</a:t>
            </a:r>
          </a:p>
        </p:txBody>
      </p:sp>
      <p:sp>
        <p:nvSpPr>
          <p:cNvPr id="6" name="Slide Number Placeholder 5">
            <a:extLst>
              <a:ext uri="{FF2B5EF4-FFF2-40B4-BE49-F238E27FC236}">
                <a16:creationId xmlns:a16="http://schemas.microsoft.com/office/drawing/2014/main" id="{878CB848-EC51-6A49-88AA-83AEFC2B5540}"/>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740756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93E1-E7D3-144B-AA47-4DDF39E5DE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6DA8EF-EE8E-1748-8265-7E44A5B68D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301397-69FE-7443-A56F-CC23C4A698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30FE1D-E59B-7146-A11B-13688C02DAB9}"/>
              </a:ext>
            </a:extLst>
          </p:cNvPr>
          <p:cNvSpPr>
            <a:spLocks noGrp="1"/>
          </p:cNvSpPr>
          <p:nvPr>
            <p:ph type="dt" sz="half" idx="10"/>
          </p:nvPr>
        </p:nvSpPr>
        <p:spPr/>
        <p:txBody>
          <a:bodyPr/>
          <a:lstStyle/>
          <a:p>
            <a:fld id="{3A155E66-FF38-A047-97A4-6117B57BC064}" type="datetime1">
              <a:rPr lang="en-US" smtClean="0"/>
              <a:t>11/17/19</a:t>
            </a:fld>
            <a:endParaRPr lang="en-US"/>
          </a:p>
        </p:txBody>
      </p:sp>
      <p:sp>
        <p:nvSpPr>
          <p:cNvPr id="6" name="Footer Placeholder 5">
            <a:extLst>
              <a:ext uri="{FF2B5EF4-FFF2-40B4-BE49-F238E27FC236}">
                <a16:creationId xmlns:a16="http://schemas.microsoft.com/office/drawing/2014/main" id="{F7E64706-125B-5C4A-AD79-97F16103EA02}"/>
              </a:ext>
            </a:extLst>
          </p:cNvPr>
          <p:cNvSpPr>
            <a:spLocks noGrp="1"/>
          </p:cNvSpPr>
          <p:nvPr>
            <p:ph type="ftr" sz="quarter" idx="11"/>
          </p:nvPr>
        </p:nvSpPr>
        <p:spPr/>
        <p:txBody>
          <a:bodyPr/>
          <a:lstStyle/>
          <a:p>
            <a:r>
              <a:rPr lang="en-US"/>
              <a:t>PaintersView, SIGGRAPH Asia 2019 tb</a:t>
            </a:r>
          </a:p>
        </p:txBody>
      </p:sp>
      <p:sp>
        <p:nvSpPr>
          <p:cNvPr id="7" name="Slide Number Placeholder 6">
            <a:extLst>
              <a:ext uri="{FF2B5EF4-FFF2-40B4-BE49-F238E27FC236}">
                <a16:creationId xmlns:a16="http://schemas.microsoft.com/office/drawing/2014/main" id="{27D28FDF-5302-3A40-8F88-BC3A0E3F4C18}"/>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125851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2373-C257-304C-9D5C-7784DA975A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5C1159-ACE0-5046-9A61-FE6AE8BFE5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3C26F7-D783-614C-B161-A6C5A57FB2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A7DF91-FFB3-CE49-866C-850D279C57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366A15-834D-6345-89AF-6A878278AD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7A4DC3-EEA8-774A-9DAA-790353409972}"/>
              </a:ext>
            </a:extLst>
          </p:cNvPr>
          <p:cNvSpPr>
            <a:spLocks noGrp="1"/>
          </p:cNvSpPr>
          <p:nvPr>
            <p:ph type="dt" sz="half" idx="10"/>
          </p:nvPr>
        </p:nvSpPr>
        <p:spPr/>
        <p:txBody>
          <a:bodyPr/>
          <a:lstStyle/>
          <a:p>
            <a:fld id="{91FCDFE0-B025-D242-ADA3-E0065BC83D06}" type="datetime1">
              <a:rPr lang="en-US" smtClean="0"/>
              <a:t>11/17/19</a:t>
            </a:fld>
            <a:endParaRPr lang="en-US"/>
          </a:p>
        </p:txBody>
      </p:sp>
      <p:sp>
        <p:nvSpPr>
          <p:cNvPr id="8" name="Footer Placeholder 7">
            <a:extLst>
              <a:ext uri="{FF2B5EF4-FFF2-40B4-BE49-F238E27FC236}">
                <a16:creationId xmlns:a16="http://schemas.microsoft.com/office/drawing/2014/main" id="{79EDD838-9E55-EF41-8E33-DABB6085FA1E}"/>
              </a:ext>
            </a:extLst>
          </p:cNvPr>
          <p:cNvSpPr>
            <a:spLocks noGrp="1"/>
          </p:cNvSpPr>
          <p:nvPr>
            <p:ph type="ftr" sz="quarter" idx="11"/>
          </p:nvPr>
        </p:nvSpPr>
        <p:spPr/>
        <p:txBody>
          <a:bodyPr/>
          <a:lstStyle/>
          <a:p>
            <a:r>
              <a:rPr lang="en-US"/>
              <a:t>PaintersView, SIGGRAPH Asia 2019 tb</a:t>
            </a:r>
          </a:p>
        </p:txBody>
      </p:sp>
      <p:sp>
        <p:nvSpPr>
          <p:cNvPr id="9" name="Slide Number Placeholder 8">
            <a:extLst>
              <a:ext uri="{FF2B5EF4-FFF2-40B4-BE49-F238E27FC236}">
                <a16:creationId xmlns:a16="http://schemas.microsoft.com/office/drawing/2014/main" id="{926882F6-D738-8240-A069-2BEA2CA4C8CF}"/>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1301861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D8DB-7F6B-AB4A-ADFA-3E97AEE27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7211A4-5375-C54F-AB3D-0BF684C09B87}"/>
              </a:ext>
            </a:extLst>
          </p:cNvPr>
          <p:cNvSpPr>
            <a:spLocks noGrp="1"/>
          </p:cNvSpPr>
          <p:nvPr>
            <p:ph type="dt" sz="half" idx="10"/>
          </p:nvPr>
        </p:nvSpPr>
        <p:spPr/>
        <p:txBody>
          <a:bodyPr/>
          <a:lstStyle/>
          <a:p>
            <a:fld id="{E9444266-3035-BE4C-842B-4BC5D8587FE2}" type="datetime1">
              <a:rPr lang="en-US" smtClean="0"/>
              <a:t>11/17/19</a:t>
            </a:fld>
            <a:endParaRPr lang="en-US"/>
          </a:p>
        </p:txBody>
      </p:sp>
      <p:sp>
        <p:nvSpPr>
          <p:cNvPr id="4" name="Footer Placeholder 3">
            <a:extLst>
              <a:ext uri="{FF2B5EF4-FFF2-40B4-BE49-F238E27FC236}">
                <a16:creationId xmlns:a16="http://schemas.microsoft.com/office/drawing/2014/main" id="{B23578C4-D6F4-2144-A07B-EB1648869B7E}"/>
              </a:ext>
            </a:extLst>
          </p:cNvPr>
          <p:cNvSpPr>
            <a:spLocks noGrp="1"/>
          </p:cNvSpPr>
          <p:nvPr>
            <p:ph type="ftr" sz="quarter" idx="11"/>
          </p:nvPr>
        </p:nvSpPr>
        <p:spPr/>
        <p:txBody>
          <a:bodyPr/>
          <a:lstStyle/>
          <a:p>
            <a:r>
              <a:rPr lang="en-US"/>
              <a:t>PaintersView, SIGGRAPH Asia 2019 tb</a:t>
            </a:r>
          </a:p>
        </p:txBody>
      </p:sp>
      <p:sp>
        <p:nvSpPr>
          <p:cNvPr id="5" name="Slide Number Placeholder 4">
            <a:extLst>
              <a:ext uri="{FF2B5EF4-FFF2-40B4-BE49-F238E27FC236}">
                <a16:creationId xmlns:a16="http://schemas.microsoft.com/office/drawing/2014/main" id="{07D43A95-23EB-FC4F-8DE2-EA40EAAA793A}"/>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1076374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4E5E8F-6C76-334D-B10B-6F865EBAD3B4}"/>
              </a:ext>
            </a:extLst>
          </p:cNvPr>
          <p:cNvSpPr>
            <a:spLocks noGrp="1"/>
          </p:cNvSpPr>
          <p:nvPr>
            <p:ph type="dt" sz="half" idx="10"/>
          </p:nvPr>
        </p:nvSpPr>
        <p:spPr/>
        <p:txBody>
          <a:bodyPr/>
          <a:lstStyle/>
          <a:p>
            <a:fld id="{F0F25810-93E9-CD4E-BBB3-FF49F3813D8A}" type="datetime1">
              <a:rPr lang="en-US" smtClean="0"/>
              <a:t>11/17/19</a:t>
            </a:fld>
            <a:endParaRPr lang="en-US"/>
          </a:p>
        </p:txBody>
      </p:sp>
      <p:sp>
        <p:nvSpPr>
          <p:cNvPr id="3" name="Footer Placeholder 2">
            <a:extLst>
              <a:ext uri="{FF2B5EF4-FFF2-40B4-BE49-F238E27FC236}">
                <a16:creationId xmlns:a16="http://schemas.microsoft.com/office/drawing/2014/main" id="{1FCBCDCE-966B-DB4E-BF80-16D8DC7A55E5}"/>
              </a:ext>
            </a:extLst>
          </p:cNvPr>
          <p:cNvSpPr>
            <a:spLocks noGrp="1"/>
          </p:cNvSpPr>
          <p:nvPr>
            <p:ph type="ftr" sz="quarter" idx="11"/>
          </p:nvPr>
        </p:nvSpPr>
        <p:spPr/>
        <p:txBody>
          <a:bodyPr/>
          <a:lstStyle/>
          <a:p>
            <a:r>
              <a:rPr lang="en-US"/>
              <a:t>PaintersView, SIGGRAPH Asia 2019 tb</a:t>
            </a:r>
          </a:p>
        </p:txBody>
      </p:sp>
      <p:sp>
        <p:nvSpPr>
          <p:cNvPr id="4" name="Slide Number Placeholder 3">
            <a:extLst>
              <a:ext uri="{FF2B5EF4-FFF2-40B4-BE49-F238E27FC236}">
                <a16:creationId xmlns:a16="http://schemas.microsoft.com/office/drawing/2014/main" id="{38126319-3270-2D42-9211-6829DBEEBA7C}"/>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2198361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94CE-AE77-F94C-AE9A-6ACB53BBF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60FB0F-F367-BE4D-A836-BD6AFD306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E0B72E-D8D1-324C-938D-FA6DE8A59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F30ABB-9DC8-4742-ACF7-D9A518532608}"/>
              </a:ext>
            </a:extLst>
          </p:cNvPr>
          <p:cNvSpPr>
            <a:spLocks noGrp="1"/>
          </p:cNvSpPr>
          <p:nvPr>
            <p:ph type="dt" sz="half" idx="10"/>
          </p:nvPr>
        </p:nvSpPr>
        <p:spPr/>
        <p:txBody>
          <a:bodyPr/>
          <a:lstStyle/>
          <a:p>
            <a:fld id="{8BF68112-13B2-5A4B-A1EF-3848ABCF3692}" type="datetime1">
              <a:rPr lang="en-US" smtClean="0"/>
              <a:t>11/17/19</a:t>
            </a:fld>
            <a:endParaRPr lang="en-US"/>
          </a:p>
        </p:txBody>
      </p:sp>
      <p:sp>
        <p:nvSpPr>
          <p:cNvPr id="6" name="Footer Placeholder 5">
            <a:extLst>
              <a:ext uri="{FF2B5EF4-FFF2-40B4-BE49-F238E27FC236}">
                <a16:creationId xmlns:a16="http://schemas.microsoft.com/office/drawing/2014/main" id="{4FE35717-8D5A-474C-8868-B8B94D171E6E}"/>
              </a:ext>
            </a:extLst>
          </p:cNvPr>
          <p:cNvSpPr>
            <a:spLocks noGrp="1"/>
          </p:cNvSpPr>
          <p:nvPr>
            <p:ph type="ftr" sz="quarter" idx="11"/>
          </p:nvPr>
        </p:nvSpPr>
        <p:spPr/>
        <p:txBody>
          <a:bodyPr/>
          <a:lstStyle/>
          <a:p>
            <a:r>
              <a:rPr lang="en-US"/>
              <a:t>PaintersView, SIGGRAPH Asia 2019 tb</a:t>
            </a:r>
          </a:p>
        </p:txBody>
      </p:sp>
      <p:sp>
        <p:nvSpPr>
          <p:cNvPr id="7" name="Slide Number Placeholder 6">
            <a:extLst>
              <a:ext uri="{FF2B5EF4-FFF2-40B4-BE49-F238E27FC236}">
                <a16:creationId xmlns:a16="http://schemas.microsoft.com/office/drawing/2014/main" id="{9E43EF3D-4ECC-464C-9B99-403D2D8CEF6F}"/>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3583776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FAC5-2889-ED47-BA99-0F0603FB1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9B7577-644C-5C47-962A-922DFD0D52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388EFE-7DAB-EB47-A93F-5FF694BEE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22CBE4-FF87-F945-B7AE-77C9C846F187}"/>
              </a:ext>
            </a:extLst>
          </p:cNvPr>
          <p:cNvSpPr>
            <a:spLocks noGrp="1"/>
          </p:cNvSpPr>
          <p:nvPr>
            <p:ph type="dt" sz="half" idx="10"/>
          </p:nvPr>
        </p:nvSpPr>
        <p:spPr/>
        <p:txBody>
          <a:bodyPr/>
          <a:lstStyle/>
          <a:p>
            <a:fld id="{40EC0764-4B03-894D-83F0-5CEE3ECDBB81}" type="datetime1">
              <a:rPr lang="en-US" smtClean="0"/>
              <a:t>11/17/19</a:t>
            </a:fld>
            <a:endParaRPr lang="en-US"/>
          </a:p>
        </p:txBody>
      </p:sp>
      <p:sp>
        <p:nvSpPr>
          <p:cNvPr id="6" name="Footer Placeholder 5">
            <a:extLst>
              <a:ext uri="{FF2B5EF4-FFF2-40B4-BE49-F238E27FC236}">
                <a16:creationId xmlns:a16="http://schemas.microsoft.com/office/drawing/2014/main" id="{8FC32FCB-809E-3E4F-92A3-84B7DA53EB62}"/>
              </a:ext>
            </a:extLst>
          </p:cNvPr>
          <p:cNvSpPr>
            <a:spLocks noGrp="1"/>
          </p:cNvSpPr>
          <p:nvPr>
            <p:ph type="ftr" sz="quarter" idx="11"/>
          </p:nvPr>
        </p:nvSpPr>
        <p:spPr/>
        <p:txBody>
          <a:bodyPr/>
          <a:lstStyle/>
          <a:p>
            <a:r>
              <a:rPr lang="en-US"/>
              <a:t>PaintersView, SIGGRAPH Asia 2019 tb</a:t>
            </a:r>
          </a:p>
        </p:txBody>
      </p:sp>
      <p:sp>
        <p:nvSpPr>
          <p:cNvPr id="7" name="Slide Number Placeholder 6">
            <a:extLst>
              <a:ext uri="{FF2B5EF4-FFF2-40B4-BE49-F238E27FC236}">
                <a16:creationId xmlns:a16="http://schemas.microsoft.com/office/drawing/2014/main" id="{E6C5E522-F921-6349-AD39-81BD8140784D}"/>
              </a:ext>
            </a:extLst>
          </p:cNvPr>
          <p:cNvSpPr>
            <a:spLocks noGrp="1"/>
          </p:cNvSpPr>
          <p:nvPr>
            <p:ph type="sldNum" sz="quarter" idx="12"/>
          </p:nvPr>
        </p:nvSpPr>
        <p:spPr/>
        <p:txBody>
          <a:bodyPr/>
          <a:lstStyle/>
          <a:p>
            <a:fld id="{CB371760-6FFE-B04B-818A-BF183C55119B}" type="slidenum">
              <a:rPr lang="en-US" smtClean="0"/>
              <a:t>‹#›</a:t>
            </a:fld>
            <a:endParaRPr lang="en-US"/>
          </a:p>
        </p:txBody>
      </p:sp>
    </p:spTree>
    <p:extLst>
      <p:ext uri="{BB962C8B-B14F-4D97-AF65-F5344CB8AC3E}">
        <p14:creationId xmlns:p14="http://schemas.microsoft.com/office/powerpoint/2010/main" val="1427219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8FA1D7-6A65-B949-B291-21DB145BD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BCDD98-4F20-634B-B76A-846D8D296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06F45-2DBA-FE47-8232-FFCB39DBAE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FDC1AE-6D7C-AB4E-9DAB-D5C936498EF7}" type="datetime1">
              <a:rPr lang="en-US" smtClean="0"/>
              <a:t>11/17/19</a:t>
            </a:fld>
            <a:endParaRPr lang="en-US"/>
          </a:p>
        </p:txBody>
      </p:sp>
      <p:sp>
        <p:nvSpPr>
          <p:cNvPr id="5" name="Footer Placeholder 4">
            <a:extLst>
              <a:ext uri="{FF2B5EF4-FFF2-40B4-BE49-F238E27FC236}">
                <a16:creationId xmlns:a16="http://schemas.microsoft.com/office/drawing/2014/main" id="{71BB1E10-9C76-7C45-B0C0-5F7D00E13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PaintersView, SIGGRAPH Asia 2019 tb</a:t>
            </a:r>
          </a:p>
        </p:txBody>
      </p:sp>
      <p:sp>
        <p:nvSpPr>
          <p:cNvPr id="6" name="Slide Number Placeholder 5">
            <a:extLst>
              <a:ext uri="{FF2B5EF4-FFF2-40B4-BE49-F238E27FC236}">
                <a16:creationId xmlns:a16="http://schemas.microsoft.com/office/drawing/2014/main" id="{AE58529F-7294-094C-B6EF-1F10880464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71760-6FFE-B04B-818A-BF183C55119B}" type="slidenum">
              <a:rPr lang="en-US" smtClean="0"/>
              <a:t>‹#›</a:t>
            </a:fld>
            <a:endParaRPr lang="en-US"/>
          </a:p>
        </p:txBody>
      </p:sp>
    </p:spTree>
    <p:extLst>
      <p:ext uri="{BB962C8B-B14F-4D97-AF65-F5344CB8AC3E}">
        <p14:creationId xmlns:p14="http://schemas.microsoft.com/office/powerpoint/2010/main" val="2987428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microsoft.com/office/2017/06/relationships/model3d" Target="../media/model3d3.glb"/><Relationship Id="rId7" Type="http://schemas.openxmlformats.org/officeDocument/2006/relationships/image" Target="../media/image1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17/06/relationships/model3d" Target="../media/model3d4.glb"/><Relationship Id="rId7" Type="http://schemas.openxmlformats.org/officeDocument/2006/relationships/image" Target="../media/image1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microsoft.com/office/2017/06/relationships/model3d" Target="../media/model3d4.glb"/><Relationship Id="rId7" Type="http://schemas.openxmlformats.org/officeDocument/2006/relationships/image" Target="../media/image1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microsoft.com/office/2017/06/relationships/model3d" Target="../media/model3d5.glb"/><Relationship Id="rId7" Type="http://schemas.openxmlformats.org/officeDocument/2006/relationships/image" Target="../media/image19.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17/06/relationships/model3d" Target="../media/model3d6.glb"/><Relationship Id="rId7" Type="http://schemas.openxmlformats.org/officeDocument/2006/relationships/image" Target="../media/image27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0.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0.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39.emf"/><Relationship Id="rId3" Type="http://schemas.microsoft.com/office/2017/06/relationships/model3d" Target="../media/model3d6.glb"/><Relationship Id="rId7"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270.png"/><Relationship Id="rId4" Type="http://schemas.openxmlformats.org/officeDocument/2006/relationships/image" Target="../media/image36.png"/><Relationship Id="rId9"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emf"/></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35.xml"/><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7.emf"/><Relationship Id="rId5" Type="http://schemas.openxmlformats.org/officeDocument/2006/relationships/image" Target="../media/image50.png"/><Relationship Id="rId4" Type="http://schemas.microsoft.com/office/2017/06/relationships/model3d" Target="../media/model3d6.glb"/><Relationship Id="rId9"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17/06/relationships/model3d" Target="../media/model3d6.glb"/><Relationship Id="rId7"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audio" Target="../media/media3.m4a"/><Relationship Id="rId7" Type="http://schemas.openxmlformats.org/officeDocument/2006/relationships/image" Target="../media/image58.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57.png"/><Relationship Id="rId5" Type="http://schemas.openxmlformats.org/officeDocument/2006/relationships/notesSlide" Target="../notesSlides/notesSlide37.xml"/><Relationship Id="rId10" Type="http://schemas.openxmlformats.org/officeDocument/2006/relationships/image" Target="../media/image60.png"/><Relationship Id="rId4" Type="http://schemas.openxmlformats.org/officeDocument/2006/relationships/slideLayout" Target="../slideLayouts/slideLayout2.xml"/><Relationship Id="rId9" Type="http://schemas.openxmlformats.org/officeDocument/2006/relationships/image" Target="../media/image46.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17/06/relationships/model3d" Target="../media/model3d7.glb"/><Relationship Id="rId7"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17/06/relationships/model3d" Target="../media/model3d8.glb"/><Relationship Id="rId5" Type="http://schemas.openxmlformats.org/officeDocument/2006/relationships/image" Target="../media/image69.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1.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2.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17/06/relationships/model3d" Target="../media/model3d9.glb"/><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66.png"/><Relationship Id="rId7"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7.svg"/><Relationship Id="rId4" Type="http://schemas.openxmlformats.org/officeDocument/2006/relationships/image" Target="../media/image67.png"/><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8.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8.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9.png"/><Relationship Id="rId4"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1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17/06/relationships/model3d" Target="../media/model3d3.glb"/><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001B-E62C-E842-B6D4-14E10C160988}"/>
              </a:ext>
            </a:extLst>
          </p:cNvPr>
          <p:cNvSpPr>
            <a:spLocks noGrp="1"/>
          </p:cNvSpPr>
          <p:nvPr>
            <p:ph type="title"/>
          </p:nvPr>
        </p:nvSpPr>
        <p:spPr>
          <a:xfrm>
            <a:off x="838200" y="272614"/>
            <a:ext cx="10515600" cy="1325563"/>
          </a:xfrm>
        </p:spPr>
        <p:txBody>
          <a:bodyPr/>
          <a:lstStyle/>
          <a:p>
            <a:r>
              <a:rPr lang="en-US" dirty="0" err="1"/>
              <a:t>PaintersView</a:t>
            </a:r>
            <a:r>
              <a:rPr lang="en-US" dirty="0"/>
              <a:t>: Automatic Suggestion of Optimal Viewpoints for 3D Texture Painting</a:t>
            </a:r>
          </a:p>
        </p:txBody>
      </p:sp>
      <p:pic>
        <p:nvPicPr>
          <p:cNvPr id="4" name="Picture 3">
            <a:extLst>
              <a:ext uri="{FF2B5EF4-FFF2-40B4-BE49-F238E27FC236}">
                <a16:creationId xmlns:a16="http://schemas.microsoft.com/office/drawing/2014/main" id="{A1FC0BE9-74C9-6644-BF42-0036CAAC364A}"/>
              </a:ext>
            </a:extLst>
          </p:cNvPr>
          <p:cNvPicPr>
            <a:picLocks noChangeAspect="1"/>
          </p:cNvPicPr>
          <p:nvPr/>
        </p:nvPicPr>
        <p:blipFill>
          <a:blip r:embed="rId3"/>
          <a:stretch>
            <a:fillRect/>
          </a:stretch>
        </p:blipFill>
        <p:spPr>
          <a:xfrm>
            <a:off x="19192" y="5946263"/>
            <a:ext cx="3533866" cy="911737"/>
          </a:xfrm>
          <a:prstGeom prst="rect">
            <a:avLst/>
          </a:prstGeom>
        </p:spPr>
      </p:pic>
      <p:pic>
        <p:nvPicPr>
          <p:cNvPr id="5" name="Picture 4">
            <a:extLst>
              <a:ext uri="{FF2B5EF4-FFF2-40B4-BE49-F238E27FC236}">
                <a16:creationId xmlns:a16="http://schemas.microsoft.com/office/drawing/2014/main" id="{9E09CA44-98ED-0444-B91A-8F058DE78C2F}"/>
              </a:ext>
            </a:extLst>
          </p:cNvPr>
          <p:cNvPicPr>
            <a:picLocks noChangeAspect="1"/>
          </p:cNvPicPr>
          <p:nvPr/>
        </p:nvPicPr>
        <p:blipFill>
          <a:blip r:embed="rId4"/>
          <a:stretch>
            <a:fillRect/>
          </a:stretch>
        </p:blipFill>
        <p:spPr>
          <a:xfrm>
            <a:off x="8978328" y="5440290"/>
            <a:ext cx="3213672" cy="1486075"/>
          </a:xfrm>
          <a:prstGeom prst="rect">
            <a:avLst/>
          </a:prstGeom>
        </p:spPr>
      </p:pic>
      <p:pic>
        <p:nvPicPr>
          <p:cNvPr id="6" name="Picture 5">
            <a:extLst>
              <a:ext uri="{FF2B5EF4-FFF2-40B4-BE49-F238E27FC236}">
                <a16:creationId xmlns:a16="http://schemas.microsoft.com/office/drawing/2014/main" id="{3BE0D8A7-1C3F-5740-B3C2-C8B846DB6D63}"/>
              </a:ext>
            </a:extLst>
          </p:cNvPr>
          <p:cNvPicPr>
            <a:picLocks noChangeAspect="1"/>
          </p:cNvPicPr>
          <p:nvPr/>
        </p:nvPicPr>
        <p:blipFill>
          <a:blip r:embed="rId5"/>
          <a:stretch>
            <a:fillRect/>
          </a:stretch>
        </p:blipFill>
        <p:spPr>
          <a:xfrm>
            <a:off x="2383896" y="1975747"/>
            <a:ext cx="7424208" cy="2733030"/>
          </a:xfrm>
          <a:prstGeom prst="rect">
            <a:avLst/>
          </a:prstGeom>
        </p:spPr>
      </p:pic>
      <p:sp>
        <p:nvSpPr>
          <p:cNvPr id="9" name="TextBox 8">
            <a:extLst>
              <a:ext uri="{FF2B5EF4-FFF2-40B4-BE49-F238E27FC236}">
                <a16:creationId xmlns:a16="http://schemas.microsoft.com/office/drawing/2014/main" id="{B53D1BD4-A1BE-454C-917F-2DC123617E03}"/>
              </a:ext>
            </a:extLst>
          </p:cNvPr>
          <p:cNvSpPr txBox="1"/>
          <p:nvPr/>
        </p:nvSpPr>
        <p:spPr>
          <a:xfrm>
            <a:off x="1954449" y="4935678"/>
            <a:ext cx="8283101" cy="1077218"/>
          </a:xfrm>
          <a:prstGeom prst="rect">
            <a:avLst/>
          </a:prstGeom>
          <a:noFill/>
        </p:spPr>
        <p:txBody>
          <a:bodyPr wrap="none" rtlCol="0">
            <a:spAutoFit/>
          </a:bodyPr>
          <a:lstStyle/>
          <a:p>
            <a:pPr algn="ctr"/>
            <a:r>
              <a:rPr lang="en-US" sz="3200" dirty="0"/>
              <a:t>Yuka Takahashi, Tsukasa </a:t>
            </a:r>
            <a:r>
              <a:rPr lang="en-US" sz="3200" dirty="0" err="1"/>
              <a:t>Fukusato</a:t>
            </a:r>
            <a:r>
              <a:rPr lang="en-US" sz="3200" dirty="0"/>
              <a:t>, Takeo Igarashi</a:t>
            </a:r>
          </a:p>
          <a:p>
            <a:pPr algn="ctr"/>
            <a:r>
              <a:rPr lang="en-US" sz="3200" dirty="0"/>
              <a:t>University of Tokyo</a:t>
            </a:r>
          </a:p>
        </p:txBody>
      </p:sp>
      <p:sp>
        <p:nvSpPr>
          <p:cNvPr id="10" name="Slide Number Placeholder 9">
            <a:extLst>
              <a:ext uri="{FF2B5EF4-FFF2-40B4-BE49-F238E27FC236}">
                <a16:creationId xmlns:a16="http://schemas.microsoft.com/office/drawing/2014/main" id="{2B3C6626-693E-4D42-839E-57FF3F069023}"/>
              </a:ext>
            </a:extLst>
          </p:cNvPr>
          <p:cNvSpPr>
            <a:spLocks noGrp="1"/>
          </p:cNvSpPr>
          <p:nvPr>
            <p:ph type="sldNum" sz="quarter" idx="12"/>
          </p:nvPr>
        </p:nvSpPr>
        <p:spPr/>
        <p:txBody>
          <a:bodyPr/>
          <a:lstStyle/>
          <a:p>
            <a:fld id="{CB371760-6FFE-B04B-818A-BF183C55119B}" type="slidenum">
              <a:rPr lang="en-US" smtClean="0"/>
              <a:t>1</a:t>
            </a:fld>
            <a:endParaRPr lang="en-US"/>
          </a:p>
        </p:txBody>
      </p:sp>
    </p:spTree>
    <p:extLst>
      <p:ext uri="{BB962C8B-B14F-4D97-AF65-F5344CB8AC3E}">
        <p14:creationId xmlns:p14="http://schemas.microsoft.com/office/powerpoint/2010/main" val="3861932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6973E-7E38-124A-8EEE-10A373F7D218}"/>
              </a:ext>
            </a:extLst>
          </p:cNvPr>
          <p:cNvSpPr>
            <a:spLocks noGrp="1"/>
          </p:cNvSpPr>
          <p:nvPr>
            <p:ph type="sldNum" sz="quarter" idx="12"/>
          </p:nvPr>
        </p:nvSpPr>
        <p:spPr/>
        <p:txBody>
          <a:bodyPr/>
          <a:lstStyle/>
          <a:p>
            <a:fld id="{CB371760-6FFE-B04B-818A-BF183C55119B}" type="slidenum">
              <a:rPr lang="en-US" smtClean="0"/>
              <a:t>10</a:t>
            </a:fld>
            <a:endParaRPr lang="en-US"/>
          </a:p>
        </p:txBody>
      </p:sp>
      <p:sp>
        <p:nvSpPr>
          <p:cNvPr id="9" name="Title 8">
            <a:extLst>
              <a:ext uri="{FF2B5EF4-FFF2-40B4-BE49-F238E27FC236}">
                <a16:creationId xmlns:a16="http://schemas.microsoft.com/office/drawing/2014/main" id="{58137997-00F6-5148-A91E-7CEC667C6304}"/>
              </a:ext>
            </a:extLst>
          </p:cNvPr>
          <p:cNvSpPr>
            <a:spLocks noGrp="1"/>
          </p:cNvSpPr>
          <p:nvPr>
            <p:ph type="title"/>
          </p:nvPr>
        </p:nvSpPr>
        <p:spPr/>
        <p:txBody>
          <a:bodyPr/>
          <a:lstStyle/>
          <a:p>
            <a:endParaRPr lang="en-US"/>
          </a:p>
        </p:txBody>
      </p:sp>
      <mc:AlternateContent xmlns:mc="http://schemas.openxmlformats.org/markup-compatibility/2006" xmlns:am3d="http://schemas.microsoft.com/office/drawing/2017/model3d">
        <mc:Choice Requires="am3d">
          <p:graphicFrame>
            <p:nvGraphicFramePr>
              <p:cNvPr id="11" name="3D Model 10">
                <a:extLst>
                  <a:ext uri="{FF2B5EF4-FFF2-40B4-BE49-F238E27FC236}">
                    <a16:creationId xmlns:a16="http://schemas.microsoft.com/office/drawing/2014/main" id="{9074BBDC-18F3-E841-894F-C9B384018C49}"/>
                  </a:ext>
                </a:extLst>
              </p:cNvPr>
              <p:cNvGraphicFramePr>
                <a:graphicFrameLocks noChangeAspect="1"/>
              </p:cNvGraphicFramePr>
              <p:nvPr>
                <p:extLst>
                  <p:ext uri="{D42A27DB-BD31-4B8C-83A1-F6EECF244321}">
                    <p14:modId xmlns:p14="http://schemas.microsoft.com/office/powerpoint/2010/main" val="1922543721"/>
                  </p:ext>
                </p:extLst>
              </p:nvPr>
            </p:nvGraphicFramePr>
            <p:xfrm>
              <a:off x="720000" y="360000"/>
              <a:ext cx="5130651" cy="5904619"/>
            </p:xfrm>
            <a:graphic>
              <a:graphicData uri="http://schemas.microsoft.com/office/drawing/2017/model3d">
                <am3d:model3d r:embed="rId3">
                  <am3d:spPr>
                    <a:xfrm>
                      <a:off x="0" y="0"/>
                      <a:ext cx="5130651" cy="5904619"/>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21060000" ay="18156000" az="456000"/>
                    <am3d:postTrans dx="0" dy="0" dz="0"/>
                  </am3d:trans>
                  <am3d:raster rName="Office3DRenderer" rVer="16.0.8326">
                    <am3d:blip r:embed="rId4"/>
                  </am3d:raster>
                  <am3d:objViewport viewportSz="92251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a:extLst>
                  <a:ext uri="{FF2B5EF4-FFF2-40B4-BE49-F238E27FC236}">
                    <a16:creationId xmlns:a16="http://schemas.microsoft.com/office/drawing/2014/main" id="{9074BBDC-18F3-E841-894F-C9B384018C49}"/>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130651" cy="5904619"/>
              </a:xfrm>
              <a:prstGeom prst="rect">
                <a:avLst/>
              </a:prstGeom>
            </p:spPr>
          </p:pic>
        </mc:Fallback>
      </mc:AlternateContent>
      <p:pic>
        <p:nvPicPr>
          <p:cNvPr id="5" name="Graphic 4" descr="Paint brush">
            <a:extLst>
              <a:ext uri="{FF2B5EF4-FFF2-40B4-BE49-F238E27FC236}">
                <a16:creationId xmlns:a16="http://schemas.microsoft.com/office/drawing/2014/main" id="{932FE5FA-9BA4-3745-85E0-6DFEA5ED19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78625">
            <a:off x="4367385" y="-605104"/>
            <a:ext cx="2704195" cy="2704195"/>
          </a:xfrm>
          <a:prstGeom prst="rect">
            <a:avLst/>
          </a:prstGeom>
        </p:spPr>
      </p:pic>
      <p:sp>
        <p:nvSpPr>
          <p:cNvPr id="6" name="Content Placeholder 2">
            <a:extLst>
              <a:ext uri="{FF2B5EF4-FFF2-40B4-BE49-F238E27FC236}">
                <a16:creationId xmlns:a16="http://schemas.microsoft.com/office/drawing/2014/main" id="{91D74322-6753-BC4D-B659-5CC354323EE8}"/>
              </a:ext>
            </a:extLst>
          </p:cNvPr>
          <p:cNvSpPr>
            <a:spLocks noGrp="1"/>
          </p:cNvSpPr>
          <p:nvPr>
            <p:ph idx="1"/>
          </p:nvPr>
        </p:nvSpPr>
        <p:spPr>
          <a:xfrm>
            <a:off x="6096000" y="2162657"/>
            <a:ext cx="6035965" cy="2262281"/>
          </a:xfrm>
        </p:spPr>
        <p:txBody>
          <a:bodyPr>
            <a:normAutofit/>
          </a:bodyPr>
          <a:lstStyle/>
          <a:p>
            <a:r>
              <a:rPr lang="en-US" sz="3200" dirty="0"/>
              <a:t>Intuitive 3D painting</a:t>
            </a:r>
          </a:p>
          <a:p>
            <a:r>
              <a:rPr lang="en-US" sz="3200" dirty="0"/>
              <a:t>Rotate manually to desired viewpoint, paint until satisfied</a:t>
            </a:r>
          </a:p>
          <a:p>
            <a:r>
              <a:rPr lang="en-US" sz="3200" dirty="0"/>
              <a:t>Rotate the model again and again</a:t>
            </a:r>
          </a:p>
        </p:txBody>
      </p:sp>
    </p:spTree>
    <p:extLst>
      <p:ext uri="{BB962C8B-B14F-4D97-AF65-F5344CB8AC3E}">
        <p14:creationId xmlns:p14="http://schemas.microsoft.com/office/powerpoint/2010/main" val="2630595689"/>
      </p:ext>
    </p:extLst>
  </p:cSld>
  <p:clrMapOvr>
    <a:masterClrMapping/>
  </p:clrMapOvr>
  <mc:AlternateContent xmlns:mc="http://schemas.openxmlformats.org/markup-compatibility/2006" xmlns:p14="http://schemas.microsoft.com/office/powerpoint/2010/main">
    <mc:Choice Requires="p14">
      <p:transition spd="med" p14:dur="700" advTm="1426">
        <p:fade/>
      </p:transition>
    </mc:Choice>
    <mc:Fallback xmlns="">
      <p:transition spd="med" advTm="142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82F9-89FA-9649-A43F-3675019BC1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3514D0-60CA-7D46-9490-A6A6608E25B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F805CCA-19BF-FB44-95DC-AB526DD2E6F9}"/>
              </a:ext>
            </a:extLst>
          </p:cNvPr>
          <p:cNvSpPr>
            <a:spLocks noGrp="1"/>
          </p:cNvSpPr>
          <p:nvPr>
            <p:ph type="sldNum" sz="quarter" idx="12"/>
          </p:nvPr>
        </p:nvSpPr>
        <p:spPr/>
        <p:txBody>
          <a:bodyPr/>
          <a:lstStyle/>
          <a:p>
            <a:fld id="{CB371760-6FFE-B04B-818A-BF183C55119B}" type="slidenum">
              <a:rPr lang="en-US" smtClean="0"/>
              <a:t>11</a:t>
            </a:fld>
            <a:endParaRPr lang="en-US"/>
          </a:p>
        </p:txBody>
      </p:sp>
      <mc:AlternateContent xmlns:mc="http://schemas.openxmlformats.org/markup-compatibility/2006" xmlns:am3d="http://schemas.microsoft.com/office/drawing/2017/model3d">
        <mc:Choice Requires="am3d">
          <p:graphicFrame>
            <p:nvGraphicFramePr>
              <p:cNvPr id="6" name="3D Model 5">
                <a:extLst>
                  <a:ext uri="{FF2B5EF4-FFF2-40B4-BE49-F238E27FC236}">
                    <a16:creationId xmlns:a16="http://schemas.microsoft.com/office/drawing/2014/main" id="{E22CA869-1C23-F448-8DF9-262753F2458E}"/>
                  </a:ext>
                </a:extLst>
              </p:cNvPr>
              <p:cNvGraphicFramePr>
                <a:graphicFrameLocks noChangeAspect="1"/>
              </p:cNvGraphicFramePr>
              <p:nvPr>
                <p:extLst>
                  <p:ext uri="{D42A27DB-BD31-4B8C-83A1-F6EECF244321}">
                    <p14:modId xmlns:p14="http://schemas.microsoft.com/office/powerpoint/2010/main" val="3051396420"/>
                  </p:ext>
                </p:extLst>
              </p:nvPr>
            </p:nvGraphicFramePr>
            <p:xfrm>
              <a:off x="720000" y="360000"/>
              <a:ext cx="5094597" cy="5904619"/>
            </p:xfrm>
            <a:graphic>
              <a:graphicData uri="http://schemas.microsoft.com/office/drawing/2017/model3d">
                <am3d:model3d r:embed="rId3">
                  <am3d:spPr>
                    <a:xfrm>
                      <a:off x="0" y="0"/>
                      <a:ext cx="5094597" cy="5904619"/>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542652" ay="-3443314" az="456000"/>
                    <am3d:postTrans dx="0" dy="0" dz="0"/>
                  </am3d:trans>
                  <am3d:raster rName="Office3DRenderer" rVer="16.0.8326">
                    <am3d:blip r:embed="rId4"/>
                  </am3d:raster>
                  <am3d:objViewport viewportSz="91020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a:extLst>
                  <a:ext uri="{FF2B5EF4-FFF2-40B4-BE49-F238E27FC236}">
                    <a16:creationId xmlns:a16="http://schemas.microsoft.com/office/drawing/2014/main" id="{E22CA869-1C23-F448-8DF9-262753F2458E}"/>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094597" cy="5904619"/>
              </a:xfrm>
              <a:prstGeom prst="rect">
                <a:avLst/>
              </a:prstGeom>
            </p:spPr>
          </p:pic>
        </mc:Fallback>
      </mc:AlternateContent>
      <p:pic>
        <p:nvPicPr>
          <p:cNvPr id="7" name="Graphic 6" descr="Paint brush">
            <a:extLst>
              <a:ext uri="{FF2B5EF4-FFF2-40B4-BE49-F238E27FC236}">
                <a16:creationId xmlns:a16="http://schemas.microsoft.com/office/drawing/2014/main" id="{57BDC329-2227-FE40-8117-899B40FC2F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064155">
            <a:off x="5025307" y="4348031"/>
            <a:ext cx="2704195" cy="2704195"/>
          </a:xfrm>
          <a:prstGeom prst="rect">
            <a:avLst/>
          </a:prstGeom>
        </p:spPr>
      </p:pic>
      <p:sp>
        <p:nvSpPr>
          <p:cNvPr id="8" name="Content Placeholder 2">
            <a:extLst>
              <a:ext uri="{FF2B5EF4-FFF2-40B4-BE49-F238E27FC236}">
                <a16:creationId xmlns:a16="http://schemas.microsoft.com/office/drawing/2014/main" id="{A23D643F-D099-0542-8DD0-B34C2DFF608D}"/>
              </a:ext>
            </a:extLst>
          </p:cNvPr>
          <p:cNvSpPr txBox="1">
            <a:spLocks/>
          </p:cNvSpPr>
          <p:nvPr/>
        </p:nvSpPr>
        <p:spPr>
          <a:xfrm>
            <a:off x="6096000" y="2162657"/>
            <a:ext cx="6035965" cy="2262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Intuitive 3D painting</a:t>
            </a:r>
          </a:p>
          <a:p>
            <a:r>
              <a:rPr lang="en-US" sz="3200"/>
              <a:t>Rotate manually to desired viewpoint, paint until satisfied</a:t>
            </a:r>
          </a:p>
          <a:p>
            <a:r>
              <a:rPr lang="en-US" sz="3200"/>
              <a:t>Rotate the model again and again</a:t>
            </a:r>
            <a:endParaRPr lang="en-US" sz="3200" dirty="0"/>
          </a:p>
        </p:txBody>
      </p:sp>
    </p:spTree>
    <p:extLst>
      <p:ext uri="{BB962C8B-B14F-4D97-AF65-F5344CB8AC3E}">
        <p14:creationId xmlns:p14="http://schemas.microsoft.com/office/powerpoint/2010/main" val="1866039068"/>
      </p:ext>
    </p:extLst>
  </p:cSld>
  <p:clrMapOvr>
    <a:masterClrMapping/>
  </p:clrMapOvr>
  <mc:AlternateContent xmlns:mc="http://schemas.openxmlformats.org/markup-compatibility/2006" xmlns:p14="http://schemas.microsoft.com/office/powerpoint/2010/main">
    <mc:Choice Requires="p14">
      <p:transition spd="med" p14:dur="700" advTm="937">
        <p:fade/>
      </p:transition>
    </mc:Choice>
    <mc:Fallback xmlns="">
      <p:transition spd="med" advTm="93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4EB4-0A71-464C-86B3-BFEAA2B0BD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60F794-8D96-5A47-B0D8-B50C44DC310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347C33-1C0A-8A4D-BCDF-FFBA3CDE4BAA}"/>
              </a:ext>
            </a:extLst>
          </p:cNvPr>
          <p:cNvSpPr>
            <a:spLocks noGrp="1"/>
          </p:cNvSpPr>
          <p:nvPr>
            <p:ph type="sldNum" sz="quarter" idx="12"/>
          </p:nvPr>
        </p:nvSpPr>
        <p:spPr/>
        <p:txBody>
          <a:bodyPr/>
          <a:lstStyle/>
          <a:p>
            <a:fld id="{CB371760-6FFE-B04B-818A-BF183C55119B}" type="slidenum">
              <a:rPr lang="en-US" smtClean="0"/>
              <a:t>12</a:t>
            </a:fld>
            <a:endParaRPr lang="en-US"/>
          </a:p>
        </p:txBody>
      </p:sp>
      <mc:AlternateContent xmlns:mc="http://schemas.openxmlformats.org/markup-compatibility/2006" xmlns:am3d="http://schemas.microsoft.com/office/drawing/2017/model3d">
        <mc:Choice Requires="am3d">
          <p:graphicFrame>
            <p:nvGraphicFramePr>
              <p:cNvPr id="7" name="3D Model 6">
                <a:extLst>
                  <a:ext uri="{FF2B5EF4-FFF2-40B4-BE49-F238E27FC236}">
                    <a16:creationId xmlns:a16="http://schemas.microsoft.com/office/drawing/2014/main" id="{9B8F4B92-4B15-C848-92B3-F595B789C583}"/>
                  </a:ext>
                </a:extLst>
              </p:cNvPr>
              <p:cNvGraphicFramePr>
                <a:graphicFrameLocks noChangeAspect="1"/>
              </p:cNvGraphicFramePr>
              <p:nvPr>
                <p:extLst>
                  <p:ext uri="{D42A27DB-BD31-4B8C-83A1-F6EECF244321}">
                    <p14:modId xmlns:p14="http://schemas.microsoft.com/office/powerpoint/2010/main" val="2078901513"/>
                  </p:ext>
                </p:extLst>
              </p:nvPr>
            </p:nvGraphicFramePr>
            <p:xfrm>
              <a:off x="720000" y="-360000"/>
              <a:ext cx="5887597" cy="6962141"/>
            </p:xfrm>
            <a:graphic>
              <a:graphicData uri="http://schemas.microsoft.com/office/drawing/2017/model3d">
                <am3d:model3d r:embed="rId3">
                  <am3d:spPr>
                    <a:xfrm>
                      <a:off x="0" y="0"/>
                      <a:ext cx="5887597" cy="6962141"/>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552000" ay="3738000" az="486000"/>
                    <am3d:postTrans dx="0" dy="0" dz="0"/>
                  </am3d:trans>
                  <am3d:raster rName="Office3DRenderer" rVer="16.0.8326">
                    <am3d:blip r:embed="rId4"/>
                  </am3d:raster>
                  <am3d:objViewport viewportSz="95589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a:extLst>
                  <a:ext uri="{FF2B5EF4-FFF2-40B4-BE49-F238E27FC236}">
                    <a16:creationId xmlns:a16="http://schemas.microsoft.com/office/drawing/2014/main" id="{9B8F4B92-4B15-C848-92B3-F595B789C583}"/>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887597" cy="6962141"/>
              </a:xfrm>
              <a:prstGeom prst="rect">
                <a:avLst/>
              </a:prstGeom>
            </p:spPr>
          </p:pic>
        </mc:Fallback>
      </mc:AlternateContent>
      <p:sp>
        <p:nvSpPr>
          <p:cNvPr id="6" name="Content Placeholder 2">
            <a:extLst>
              <a:ext uri="{FF2B5EF4-FFF2-40B4-BE49-F238E27FC236}">
                <a16:creationId xmlns:a16="http://schemas.microsoft.com/office/drawing/2014/main" id="{AF7509FB-576F-F745-83C7-0F7B89A9FE74}"/>
              </a:ext>
            </a:extLst>
          </p:cNvPr>
          <p:cNvSpPr txBox="1">
            <a:spLocks/>
          </p:cNvSpPr>
          <p:nvPr/>
        </p:nvSpPr>
        <p:spPr>
          <a:xfrm>
            <a:off x="6096000" y="2162657"/>
            <a:ext cx="6035965" cy="2262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Intuitive 3D painting</a:t>
            </a:r>
          </a:p>
          <a:p>
            <a:r>
              <a:rPr lang="en-US" sz="3200"/>
              <a:t>Rotate manually to desired viewpoint, paint until satisfied</a:t>
            </a:r>
          </a:p>
          <a:p>
            <a:r>
              <a:rPr lang="en-US" sz="3200"/>
              <a:t>Rotate the model again and again</a:t>
            </a:r>
            <a:endParaRPr lang="en-US" sz="3200" dirty="0"/>
          </a:p>
        </p:txBody>
      </p:sp>
    </p:spTree>
    <p:extLst>
      <p:ext uri="{BB962C8B-B14F-4D97-AF65-F5344CB8AC3E}">
        <p14:creationId xmlns:p14="http://schemas.microsoft.com/office/powerpoint/2010/main" val="3261622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0">
        <p159:morph option="byObject"/>
      </p:transition>
    </mc:Choice>
    <mc:Fallback xmlns="">
      <p:transition spd="slow" advTm="71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4EB4-0A71-464C-86B3-BFEAA2B0BD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60F794-8D96-5A47-B0D8-B50C44DC310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347C33-1C0A-8A4D-BCDF-FFBA3CDE4BAA}"/>
              </a:ext>
            </a:extLst>
          </p:cNvPr>
          <p:cNvSpPr>
            <a:spLocks noGrp="1"/>
          </p:cNvSpPr>
          <p:nvPr>
            <p:ph type="sldNum" sz="quarter" idx="12"/>
          </p:nvPr>
        </p:nvSpPr>
        <p:spPr/>
        <p:txBody>
          <a:bodyPr/>
          <a:lstStyle/>
          <a:p>
            <a:fld id="{CB371760-6FFE-B04B-818A-BF183C55119B}" type="slidenum">
              <a:rPr lang="en-US" smtClean="0"/>
              <a:t>13</a:t>
            </a:fld>
            <a:endParaRPr lang="en-US"/>
          </a:p>
        </p:txBody>
      </p:sp>
      <mc:AlternateContent xmlns:mc="http://schemas.openxmlformats.org/markup-compatibility/2006" xmlns:am3d="http://schemas.microsoft.com/office/drawing/2017/model3d">
        <mc:Choice Requires="am3d">
          <p:graphicFrame>
            <p:nvGraphicFramePr>
              <p:cNvPr id="7" name="3D Model 6">
                <a:extLst>
                  <a:ext uri="{FF2B5EF4-FFF2-40B4-BE49-F238E27FC236}">
                    <a16:creationId xmlns:a16="http://schemas.microsoft.com/office/drawing/2014/main" id="{9B8F4B92-4B15-C848-92B3-F595B789C583}"/>
                  </a:ext>
                </a:extLst>
              </p:cNvPr>
              <p:cNvGraphicFramePr>
                <a:graphicFrameLocks noChangeAspect="1"/>
              </p:cNvGraphicFramePr>
              <p:nvPr>
                <p:extLst>
                  <p:ext uri="{D42A27DB-BD31-4B8C-83A1-F6EECF244321}">
                    <p14:modId xmlns:p14="http://schemas.microsoft.com/office/powerpoint/2010/main" val="1954153115"/>
                  </p:ext>
                </p:extLst>
              </p:nvPr>
            </p:nvGraphicFramePr>
            <p:xfrm>
              <a:off x="720000" y="-360000"/>
              <a:ext cx="5887597" cy="6962141"/>
            </p:xfrm>
            <a:graphic>
              <a:graphicData uri="http://schemas.microsoft.com/office/drawing/2017/model3d">
                <am3d:model3d r:embed="rId3">
                  <am3d:spPr>
                    <a:xfrm>
                      <a:off x="0" y="0"/>
                      <a:ext cx="5887597" cy="6962141"/>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552000" ay="3738000" az="486000"/>
                    <am3d:postTrans dx="0" dy="0" dz="0"/>
                  </am3d:trans>
                  <am3d:raster rName="Office3DRenderer" rVer="16.0.8326">
                    <am3d:blip r:embed="rId4"/>
                  </am3d:raster>
                  <am3d:objViewport viewportSz="95589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a:extLst>
                  <a:ext uri="{FF2B5EF4-FFF2-40B4-BE49-F238E27FC236}">
                    <a16:creationId xmlns:a16="http://schemas.microsoft.com/office/drawing/2014/main" id="{9B8F4B92-4B15-C848-92B3-F595B789C583}"/>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887597" cy="6962141"/>
              </a:xfrm>
              <a:prstGeom prst="rect">
                <a:avLst/>
              </a:prstGeom>
            </p:spPr>
          </p:pic>
        </mc:Fallback>
      </mc:AlternateContent>
      <p:pic>
        <p:nvPicPr>
          <p:cNvPr id="6" name="Graphic 5" descr="Paint brush">
            <a:extLst>
              <a:ext uri="{FF2B5EF4-FFF2-40B4-BE49-F238E27FC236}">
                <a16:creationId xmlns:a16="http://schemas.microsoft.com/office/drawing/2014/main" id="{9848975A-B1D3-BB4E-9BE5-FBD50EE75E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2227382">
            <a:off x="161584" y="1349313"/>
            <a:ext cx="2704195" cy="2704195"/>
          </a:xfrm>
          <a:prstGeom prst="rect">
            <a:avLst/>
          </a:prstGeom>
        </p:spPr>
      </p:pic>
      <p:sp>
        <p:nvSpPr>
          <p:cNvPr id="8" name="Content Placeholder 2">
            <a:extLst>
              <a:ext uri="{FF2B5EF4-FFF2-40B4-BE49-F238E27FC236}">
                <a16:creationId xmlns:a16="http://schemas.microsoft.com/office/drawing/2014/main" id="{E4F01D4F-E15C-0E44-BC9F-46BEC0E81DD8}"/>
              </a:ext>
            </a:extLst>
          </p:cNvPr>
          <p:cNvSpPr txBox="1">
            <a:spLocks/>
          </p:cNvSpPr>
          <p:nvPr/>
        </p:nvSpPr>
        <p:spPr>
          <a:xfrm>
            <a:off x="6096000" y="2162657"/>
            <a:ext cx="6035965" cy="2262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Intuitive 3D painting</a:t>
            </a:r>
          </a:p>
          <a:p>
            <a:r>
              <a:rPr lang="en-US" sz="3200"/>
              <a:t>Rotate manually to desired viewpoint, paint until satisfied</a:t>
            </a:r>
          </a:p>
          <a:p>
            <a:r>
              <a:rPr lang="en-US" sz="3200"/>
              <a:t>Rotate the model again and again</a:t>
            </a:r>
            <a:endParaRPr lang="en-US" sz="3200" dirty="0"/>
          </a:p>
        </p:txBody>
      </p:sp>
    </p:spTree>
    <p:extLst>
      <p:ext uri="{BB962C8B-B14F-4D97-AF65-F5344CB8AC3E}">
        <p14:creationId xmlns:p14="http://schemas.microsoft.com/office/powerpoint/2010/main" val="4198955519"/>
      </p:ext>
    </p:extLst>
  </p:cSld>
  <p:clrMapOvr>
    <a:masterClrMapping/>
  </p:clrMapOvr>
  <mc:AlternateContent xmlns:mc="http://schemas.openxmlformats.org/markup-compatibility/2006" xmlns:p14="http://schemas.microsoft.com/office/powerpoint/2010/main">
    <mc:Choice Requires="p14">
      <p:transition spd="med" p14:dur="700" advTm="370">
        <p:fade/>
      </p:transition>
    </mc:Choice>
    <mc:Fallback xmlns="">
      <p:transition spd="med" advTm="37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68D1-6057-7344-A8F4-6D3F4DDB56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D2B377-8600-964C-AB5A-3401429EA1B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B7F2200-5A9E-C843-8000-C495082C6225}"/>
              </a:ext>
            </a:extLst>
          </p:cNvPr>
          <p:cNvSpPr>
            <a:spLocks noGrp="1"/>
          </p:cNvSpPr>
          <p:nvPr>
            <p:ph type="sldNum" sz="quarter" idx="12"/>
          </p:nvPr>
        </p:nvSpPr>
        <p:spPr/>
        <p:txBody>
          <a:bodyPr/>
          <a:lstStyle/>
          <a:p>
            <a:fld id="{CB371760-6FFE-B04B-818A-BF183C55119B}" type="slidenum">
              <a:rPr lang="en-US" smtClean="0"/>
              <a:t>14</a:t>
            </a:fld>
            <a:endParaRPr lang="en-US"/>
          </a:p>
        </p:txBody>
      </p:sp>
      <mc:AlternateContent xmlns:mc="http://schemas.openxmlformats.org/markup-compatibility/2006" xmlns:am3d="http://schemas.microsoft.com/office/drawing/2017/model3d">
        <mc:Choice Requires="am3d">
          <p:graphicFrame>
            <p:nvGraphicFramePr>
              <p:cNvPr id="6" name="3D Model 5">
                <a:extLst>
                  <a:ext uri="{FF2B5EF4-FFF2-40B4-BE49-F238E27FC236}">
                    <a16:creationId xmlns:a16="http://schemas.microsoft.com/office/drawing/2014/main" id="{E81D3906-EB2F-BA47-B9E0-BA2187AC56A3}"/>
                  </a:ext>
                </a:extLst>
              </p:cNvPr>
              <p:cNvGraphicFramePr>
                <a:graphicFrameLocks noChangeAspect="1"/>
              </p:cNvGraphicFramePr>
              <p:nvPr>
                <p:extLst>
                  <p:ext uri="{D42A27DB-BD31-4B8C-83A1-F6EECF244321}">
                    <p14:modId xmlns:p14="http://schemas.microsoft.com/office/powerpoint/2010/main" val="2156717770"/>
                  </p:ext>
                </p:extLst>
              </p:nvPr>
            </p:nvGraphicFramePr>
            <p:xfrm>
              <a:off x="720000" y="-360000"/>
              <a:ext cx="5887597" cy="6962141"/>
            </p:xfrm>
            <a:graphic>
              <a:graphicData uri="http://schemas.microsoft.com/office/drawing/2017/model3d">
                <am3d:model3d r:embed="rId3">
                  <am3d:spPr>
                    <a:xfrm>
                      <a:off x="0" y="0"/>
                      <a:ext cx="5887597" cy="6962141"/>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552000" ay="3738000" az="487920"/>
                    <am3d:postTrans dx="0" dy="0" dz="0"/>
                  </am3d:trans>
                  <am3d:raster rName="Office3DRenderer" rVer="16.0.8326">
                    <am3d:blip r:embed="rId4"/>
                  </am3d:raster>
                  <am3d:objViewport viewportSz="95589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a:extLst>
                  <a:ext uri="{FF2B5EF4-FFF2-40B4-BE49-F238E27FC236}">
                    <a16:creationId xmlns:a16="http://schemas.microsoft.com/office/drawing/2014/main" id="{E81D3906-EB2F-BA47-B9E0-BA2187AC56A3}"/>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887597" cy="6962141"/>
              </a:xfrm>
              <a:prstGeom prst="rect">
                <a:avLst/>
              </a:prstGeom>
            </p:spPr>
          </p:pic>
        </mc:Fallback>
      </mc:AlternateContent>
      <p:pic>
        <p:nvPicPr>
          <p:cNvPr id="7" name="Graphic 6" descr="Paint brush">
            <a:extLst>
              <a:ext uri="{FF2B5EF4-FFF2-40B4-BE49-F238E27FC236}">
                <a16:creationId xmlns:a16="http://schemas.microsoft.com/office/drawing/2014/main" id="{E044323C-EBDE-0947-817A-EE830C144C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202362">
            <a:off x="1391095" y="1850248"/>
            <a:ext cx="2704195" cy="2704195"/>
          </a:xfrm>
          <a:prstGeom prst="rect">
            <a:avLst/>
          </a:prstGeom>
        </p:spPr>
      </p:pic>
      <p:sp>
        <p:nvSpPr>
          <p:cNvPr id="8" name="Content Placeholder 2">
            <a:extLst>
              <a:ext uri="{FF2B5EF4-FFF2-40B4-BE49-F238E27FC236}">
                <a16:creationId xmlns:a16="http://schemas.microsoft.com/office/drawing/2014/main" id="{80F05437-FFCB-3A4C-A911-709F61C36985}"/>
              </a:ext>
            </a:extLst>
          </p:cNvPr>
          <p:cNvSpPr txBox="1">
            <a:spLocks/>
          </p:cNvSpPr>
          <p:nvPr/>
        </p:nvSpPr>
        <p:spPr>
          <a:xfrm>
            <a:off x="6096000" y="2162657"/>
            <a:ext cx="6035965" cy="2262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Intuitive 3D painting</a:t>
            </a:r>
          </a:p>
          <a:p>
            <a:r>
              <a:rPr lang="en-US" sz="3200"/>
              <a:t>Rotate manually to desired viewpoint, paint until satisfied</a:t>
            </a:r>
          </a:p>
          <a:p>
            <a:r>
              <a:rPr lang="en-US" sz="3200"/>
              <a:t>Rotate the model again and again</a:t>
            </a:r>
            <a:endParaRPr lang="en-US" sz="3200" dirty="0"/>
          </a:p>
        </p:txBody>
      </p:sp>
    </p:spTree>
    <p:extLst>
      <p:ext uri="{BB962C8B-B14F-4D97-AF65-F5344CB8AC3E}">
        <p14:creationId xmlns:p14="http://schemas.microsoft.com/office/powerpoint/2010/main" val="1988311906"/>
      </p:ext>
    </p:extLst>
  </p:cSld>
  <p:clrMapOvr>
    <a:masterClrMapping/>
  </p:clrMapOvr>
  <mc:AlternateContent xmlns:mc="http://schemas.openxmlformats.org/markup-compatibility/2006" xmlns:p14="http://schemas.microsoft.com/office/powerpoint/2010/main">
    <mc:Choice Requires="p14">
      <p:transition spd="med" p14:dur="700" advTm="823">
        <p:fade/>
      </p:transition>
    </mc:Choice>
    <mc:Fallback xmlns="">
      <p:transition spd="med" advTm="8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68D1-6057-7344-A8F4-6D3F4DDB56E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B7F2200-5A9E-C843-8000-C495082C6225}"/>
              </a:ext>
            </a:extLst>
          </p:cNvPr>
          <p:cNvSpPr>
            <a:spLocks noGrp="1"/>
          </p:cNvSpPr>
          <p:nvPr>
            <p:ph type="sldNum" sz="quarter" idx="12"/>
          </p:nvPr>
        </p:nvSpPr>
        <p:spPr/>
        <p:txBody>
          <a:bodyPr/>
          <a:lstStyle/>
          <a:p>
            <a:fld id="{CB371760-6FFE-B04B-818A-BF183C55119B}" type="slidenum">
              <a:rPr lang="en-US" smtClean="0"/>
              <a:t>15</a:t>
            </a:fld>
            <a:endParaRPr lang="en-US"/>
          </a:p>
        </p:txBody>
      </p:sp>
      <mc:AlternateContent xmlns:mc="http://schemas.openxmlformats.org/markup-compatibility/2006" xmlns:am3d="http://schemas.microsoft.com/office/drawing/2017/model3d">
        <mc:Choice Requires="am3d">
          <p:graphicFrame>
            <p:nvGraphicFramePr>
              <p:cNvPr id="6" name="3D Model 5">
                <a:extLst>
                  <a:ext uri="{FF2B5EF4-FFF2-40B4-BE49-F238E27FC236}">
                    <a16:creationId xmlns:a16="http://schemas.microsoft.com/office/drawing/2014/main" id="{E81D3906-EB2F-BA47-B9E0-BA2187AC56A3}"/>
                  </a:ext>
                </a:extLst>
              </p:cNvPr>
              <p:cNvGraphicFramePr>
                <a:graphicFrameLocks noChangeAspect="1"/>
              </p:cNvGraphicFramePr>
              <p:nvPr>
                <p:extLst>
                  <p:ext uri="{D42A27DB-BD31-4B8C-83A1-F6EECF244321}">
                    <p14:modId xmlns:p14="http://schemas.microsoft.com/office/powerpoint/2010/main" val="2217579615"/>
                  </p:ext>
                </p:extLst>
              </p:nvPr>
            </p:nvGraphicFramePr>
            <p:xfrm>
              <a:off x="720000" y="-360000"/>
              <a:ext cx="5887597" cy="6962141"/>
            </p:xfrm>
            <a:graphic>
              <a:graphicData uri="http://schemas.microsoft.com/office/drawing/2017/model3d">
                <am3d:model3d r:embed="rId3">
                  <am3d:spPr>
                    <a:xfrm>
                      <a:off x="0" y="0"/>
                      <a:ext cx="5887597" cy="6962141"/>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552000" ay="3738000" az="487920"/>
                    <am3d:postTrans dx="0" dy="0" dz="0"/>
                  </am3d:trans>
                  <am3d:raster rName="Office3DRenderer" rVer="16.0.8326">
                    <am3d:blip r:embed="rId4"/>
                  </am3d:raster>
                  <am3d:objViewport viewportSz="95589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a:extLst>
                  <a:ext uri="{FF2B5EF4-FFF2-40B4-BE49-F238E27FC236}">
                    <a16:creationId xmlns:a16="http://schemas.microsoft.com/office/drawing/2014/main" id="{E81D3906-EB2F-BA47-B9E0-BA2187AC56A3}"/>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887597" cy="6962141"/>
              </a:xfrm>
              <a:prstGeom prst="rect">
                <a:avLst/>
              </a:prstGeom>
            </p:spPr>
          </p:pic>
        </mc:Fallback>
      </mc:AlternateContent>
      <p:sp>
        <p:nvSpPr>
          <p:cNvPr id="7" name="Content Placeholder 2">
            <a:extLst>
              <a:ext uri="{FF2B5EF4-FFF2-40B4-BE49-F238E27FC236}">
                <a16:creationId xmlns:a16="http://schemas.microsoft.com/office/drawing/2014/main" id="{C4E26106-6E2D-8843-9B4B-5D7BF1D3A670}"/>
              </a:ext>
            </a:extLst>
          </p:cNvPr>
          <p:cNvSpPr txBox="1">
            <a:spLocks/>
          </p:cNvSpPr>
          <p:nvPr/>
        </p:nvSpPr>
        <p:spPr>
          <a:xfrm>
            <a:off x="6096000" y="2162657"/>
            <a:ext cx="6035965" cy="2262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Intuitive 3D painting</a:t>
            </a:r>
          </a:p>
          <a:p>
            <a:r>
              <a:rPr lang="en-US" sz="3200" dirty="0"/>
              <a:t>Rotate manually to desired viewpoint, paint until satisfied</a:t>
            </a:r>
          </a:p>
          <a:p>
            <a:r>
              <a:rPr lang="en-US" sz="3200" dirty="0"/>
              <a:t>Rotate the model again and again</a:t>
            </a:r>
          </a:p>
        </p:txBody>
      </p:sp>
    </p:spTree>
    <p:extLst>
      <p:ext uri="{BB962C8B-B14F-4D97-AF65-F5344CB8AC3E}">
        <p14:creationId xmlns:p14="http://schemas.microsoft.com/office/powerpoint/2010/main" val="40788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6E6EA-3DAA-2542-AF12-AC698A6808E1}"/>
              </a:ext>
            </a:extLst>
          </p:cNvPr>
          <p:cNvSpPr>
            <a:spLocks noGrp="1"/>
          </p:cNvSpPr>
          <p:nvPr>
            <p:ph type="sldNum" sz="quarter" idx="12"/>
          </p:nvPr>
        </p:nvSpPr>
        <p:spPr/>
        <p:txBody>
          <a:bodyPr/>
          <a:lstStyle/>
          <a:p>
            <a:fld id="{CB371760-6FFE-B04B-818A-BF183C55119B}" type="slidenum">
              <a:rPr lang="en-US" smtClean="0"/>
              <a:t>16</a:t>
            </a:fld>
            <a:endParaRPr lang="en-US"/>
          </a:p>
        </p:txBody>
      </p:sp>
      <p:pic>
        <p:nvPicPr>
          <p:cNvPr id="40" name="Online Media 39" descr="LayerPaint">
            <a:hlinkClick r:id="" action="ppaction://media"/>
            <a:extLst>
              <a:ext uri="{FF2B5EF4-FFF2-40B4-BE49-F238E27FC236}">
                <a16:creationId xmlns:a16="http://schemas.microsoft.com/office/drawing/2014/main" id="{CB6E91C4-1088-804D-A0D4-D1D63DEDAC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0311257" cy="6874171"/>
          </a:xfrm>
          <a:prstGeom prst="rect">
            <a:avLst/>
          </a:prstGeom>
        </p:spPr>
      </p:pic>
      <p:sp>
        <p:nvSpPr>
          <p:cNvPr id="41" name="Rectangle 40">
            <a:extLst>
              <a:ext uri="{FF2B5EF4-FFF2-40B4-BE49-F238E27FC236}">
                <a16:creationId xmlns:a16="http://schemas.microsoft.com/office/drawing/2014/main" id="{7E9B9FD6-3BD7-FB47-9C74-9DE5B9F22C7F}"/>
              </a:ext>
            </a:extLst>
          </p:cNvPr>
          <p:cNvSpPr/>
          <p:nvPr/>
        </p:nvSpPr>
        <p:spPr>
          <a:xfrm>
            <a:off x="1042543" y="-16171"/>
            <a:ext cx="2743073" cy="455083"/>
          </a:xfrm>
          <a:prstGeom prst="rect">
            <a:avLst/>
          </a:prstGeom>
          <a:solidFill>
            <a:srgbClr val="CE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8E1BC-98B6-D041-A1C2-206E248ED3C9}"/>
              </a:ext>
            </a:extLst>
          </p:cNvPr>
          <p:cNvSpPr>
            <a:spLocks noGrp="1"/>
          </p:cNvSpPr>
          <p:nvPr>
            <p:ph type="title"/>
          </p:nvPr>
        </p:nvSpPr>
        <p:spPr>
          <a:xfrm>
            <a:off x="163068" y="-65307"/>
            <a:ext cx="7245096" cy="965030"/>
          </a:xfrm>
          <a:noFill/>
        </p:spPr>
        <p:txBody>
          <a:bodyPr>
            <a:normAutofit/>
          </a:bodyPr>
          <a:lstStyle/>
          <a:p>
            <a:r>
              <a:rPr lang="en-US" b="1" dirty="0" err="1"/>
              <a:t>LayerPaint</a:t>
            </a:r>
            <a:r>
              <a:rPr lang="en-US" b="1" dirty="0"/>
              <a:t> [Fu et al. CHI 2010]</a:t>
            </a:r>
            <a:endParaRPr lang="en-US" dirty="0"/>
          </a:p>
        </p:txBody>
      </p:sp>
      <p:sp>
        <p:nvSpPr>
          <p:cNvPr id="6" name="Content Placeholder 2">
            <a:extLst>
              <a:ext uri="{FF2B5EF4-FFF2-40B4-BE49-F238E27FC236}">
                <a16:creationId xmlns:a16="http://schemas.microsoft.com/office/drawing/2014/main" id="{6EEDCB3D-9105-5946-B649-0F0CB0A72F13}"/>
              </a:ext>
            </a:extLst>
          </p:cNvPr>
          <p:cNvSpPr txBox="1">
            <a:spLocks/>
          </p:cNvSpPr>
          <p:nvPr/>
        </p:nvSpPr>
        <p:spPr>
          <a:xfrm>
            <a:off x="6777318" y="4925708"/>
            <a:ext cx="5414682" cy="2000492"/>
          </a:xfrm>
          <a:prstGeom prst="rect">
            <a:avLst/>
          </a:prstGeom>
          <a:solidFill>
            <a:schemeClr val="bg1"/>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Pop up the hidden region</a:t>
            </a:r>
          </a:p>
          <a:p>
            <a:pPr lvl="1"/>
            <a:r>
              <a:rPr lang="en-US" sz="2800" dirty="0"/>
              <a:t>multi-layer segmentation</a:t>
            </a:r>
          </a:p>
          <a:p>
            <a:r>
              <a:rPr lang="en-US" sz="3200" dirty="0"/>
              <a:t>Still need to manually rotate the model</a:t>
            </a:r>
          </a:p>
        </p:txBody>
      </p:sp>
    </p:spTree>
    <p:extLst>
      <p:ext uri="{BB962C8B-B14F-4D97-AF65-F5344CB8AC3E}">
        <p14:creationId xmlns:p14="http://schemas.microsoft.com/office/powerpoint/2010/main" val="33623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66"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0"/>
                </p:tgtEl>
              </p:cMediaNode>
            </p:video>
            <p:seq concurrent="1" nextAc="seek">
              <p:cTn id="8" restart="whenNotActive" fill="hold" evtFilter="cancelBubble" nodeType="interactiveSeq">
                <p:stCondLst>
                  <p:cond evt="onClick" delay="0">
                    <p:tgtEl>
                      <p:spTgt spid="4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0"/>
                                        </p:tgtEl>
                                      </p:cBhvr>
                                    </p:cmd>
                                  </p:childTnLst>
                                </p:cTn>
                              </p:par>
                            </p:childTnLst>
                          </p:cTn>
                        </p:par>
                      </p:childTnLst>
                    </p:cTn>
                  </p:par>
                </p:childTnLst>
              </p:cTn>
              <p:nextCondLst>
                <p:cond evt="onClick" delay="0">
                  <p:tgtEl>
                    <p:spTgt spid="4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Direct">
            <a:hlinkClick r:id="" action="ppaction://media"/>
            <a:extLst>
              <a:ext uri="{FF2B5EF4-FFF2-40B4-BE49-F238E27FC236}">
                <a16:creationId xmlns:a16="http://schemas.microsoft.com/office/drawing/2014/main" id="{5AEC3EA7-42D8-7842-9CC9-9FDFDA74E2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6" y="1"/>
            <a:ext cx="12192276" cy="6858000"/>
          </a:xfrm>
        </p:spPr>
      </p:pic>
      <p:sp>
        <p:nvSpPr>
          <p:cNvPr id="4" name="Slide Number Placeholder 3">
            <a:extLst>
              <a:ext uri="{FF2B5EF4-FFF2-40B4-BE49-F238E27FC236}">
                <a16:creationId xmlns:a16="http://schemas.microsoft.com/office/drawing/2014/main" id="{CEA4BE11-45AB-5047-AC94-909ED5AC04DC}"/>
              </a:ext>
            </a:extLst>
          </p:cNvPr>
          <p:cNvSpPr>
            <a:spLocks noGrp="1"/>
          </p:cNvSpPr>
          <p:nvPr>
            <p:ph type="sldNum" sz="quarter" idx="12"/>
          </p:nvPr>
        </p:nvSpPr>
        <p:spPr/>
        <p:txBody>
          <a:bodyPr/>
          <a:lstStyle/>
          <a:p>
            <a:fld id="{CB371760-6FFE-B04B-818A-BF183C55119B}" type="slidenum">
              <a:rPr lang="en-US" smtClean="0"/>
              <a:t>17</a:t>
            </a:fld>
            <a:endParaRPr lang="en-US"/>
          </a:p>
        </p:txBody>
      </p:sp>
      <p:sp>
        <p:nvSpPr>
          <p:cNvPr id="2" name="Title 1">
            <a:extLst>
              <a:ext uri="{FF2B5EF4-FFF2-40B4-BE49-F238E27FC236}">
                <a16:creationId xmlns:a16="http://schemas.microsoft.com/office/drawing/2014/main" id="{B0C5C404-501E-2440-89FA-C5FBC89B1CD3}"/>
              </a:ext>
            </a:extLst>
          </p:cNvPr>
          <p:cNvSpPr>
            <a:spLocks noGrp="1"/>
          </p:cNvSpPr>
          <p:nvPr>
            <p:ph type="title"/>
          </p:nvPr>
        </p:nvSpPr>
        <p:spPr>
          <a:xfrm>
            <a:off x="964554" y="0"/>
            <a:ext cx="10262616" cy="1325563"/>
          </a:xfrm>
        </p:spPr>
        <p:txBody>
          <a:bodyPr>
            <a:normAutofit fontScale="90000"/>
          </a:bodyPr>
          <a:lstStyle/>
          <a:p>
            <a:r>
              <a:rPr lang="en-US" b="1" dirty="0">
                <a:solidFill>
                  <a:schemeClr val="bg1">
                    <a:lumMod val="85000"/>
                  </a:schemeClr>
                </a:solidFill>
              </a:rPr>
              <a:t>Direct drawing on 3D shapes with Automated Camera Control [Ortega and Vincent CHI 2014]</a:t>
            </a:r>
            <a:endParaRPr lang="en-US" dirty="0">
              <a:solidFill>
                <a:schemeClr val="bg1">
                  <a:lumMod val="85000"/>
                </a:schemeClr>
              </a:solidFill>
            </a:endParaRPr>
          </a:p>
        </p:txBody>
      </p:sp>
      <p:sp>
        <p:nvSpPr>
          <p:cNvPr id="6" name="Content Placeholder 2">
            <a:extLst>
              <a:ext uri="{FF2B5EF4-FFF2-40B4-BE49-F238E27FC236}">
                <a16:creationId xmlns:a16="http://schemas.microsoft.com/office/drawing/2014/main" id="{72CC07AC-C28A-D54D-9DFB-C51A8690DEB5}"/>
              </a:ext>
            </a:extLst>
          </p:cNvPr>
          <p:cNvSpPr txBox="1">
            <a:spLocks/>
          </p:cNvSpPr>
          <p:nvPr/>
        </p:nvSpPr>
        <p:spPr>
          <a:xfrm>
            <a:off x="6777318" y="4875796"/>
            <a:ext cx="5414682" cy="2000492"/>
          </a:xfrm>
          <a:prstGeom prst="rect">
            <a:avLst/>
          </a:prstGeom>
          <a:solidFill>
            <a:schemeClr val="bg1"/>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Long curves</a:t>
            </a:r>
          </a:p>
          <a:p>
            <a:pPr lvl="1"/>
            <a:r>
              <a:rPr lang="en-US" sz="2800" dirty="0"/>
              <a:t>Automated viewpoint control</a:t>
            </a:r>
          </a:p>
          <a:p>
            <a:r>
              <a:rPr lang="en-US" sz="3200" dirty="0"/>
              <a:t>Not applicable to 3D painting in general</a:t>
            </a:r>
          </a:p>
        </p:txBody>
      </p:sp>
    </p:spTree>
    <p:extLst>
      <p:ext uri="{BB962C8B-B14F-4D97-AF65-F5344CB8AC3E}">
        <p14:creationId xmlns:p14="http://schemas.microsoft.com/office/powerpoint/2010/main" val="252903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B7333BB6-819F-4396-8C2B-61C1E21CDB8D}"/>
              </a:ext>
            </a:extLst>
          </p:cNvPr>
          <p:cNvPicPr>
            <a:picLocks noChangeAspect="1"/>
          </p:cNvPicPr>
          <p:nvPr/>
        </p:nvPicPr>
        <p:blipFill>
          <a:blip r:embed="rId3">
            <a:alphaModFix amt="50000"/>
          </a:blip>
          <a:stretch>
            <a:fillRect/>
          </a:stretch>
        </p:blipFill>
        <p:spPr>
          <a:xfrm>
            <a:off x="15477" y="394297"/>
            <a:ext cx="12176523" cy="6144203"/>
          </a:xfrm>
          <a:prstGeom prst="rect">
            <a:avLst/>
          </a:prstGeom>
          <a:blipFill dpi="0" rotWithShape="1">
            <a:blip r:embed="rId4">
              <a:alphaModFix amt="50000"/>
            </a:blip>
            <a:srcRect/>
            <a:tile tx="0" ty="0" sx="100000" sy="100000" flip="none" algn="tl"/>
          </a:blipFill>
          <a:effectLst>
            <a:glow>
              <a:schemeClr val="accent1">
                <a:alpha val="50000"/>
              </a:schemeClr>
            </a:glow>
            <a:outerShdw dist="50800" sx="1000" sy="1000" algn="ctr" rotWithShape="0">
              <a:srgbClr val="000000"/>
            </a:outerShdw>
            <a:reflection endPos="0" dist="50800" dir="5400000" sy="-100000" algn="bl" rotWithShape="0"/>
            <a:softEdge rad="0"/>
          </a:effectLst>
        </p:spPr>
      </p:pic>
      <p:sp>
        <p:nvSpPr>
          <p:cNvPr id="3" name="Rectangle 2">
            <a:extLst>
              <a:ext uri="{FF2B5EF4-FFF2-40B4-BE49-F238E27FC236}">
                <a16:creationId xmlns:a16="http://schemas.microsoft.com/office/drawing/2014/main" id="{D0AE77C9-E44F-4146-939B-3D4C6024881F}"/>
              </a:ext>
            </a:extLst>
          </p:cNvPr>
          <p:cNvSpPr/>
          <p:nvPr/>
        </p:nvSpPr>
        <p:spPr>
          <a:xfrm>
            <a:off x="9321999" y="394297"/>
            <a:ext cx="2870001" cy="6144203"/>
          </a:xfrm>
          <a:prstGeom prst="rect">
            <a:avLst/>
          </a:prstGeom>
          <a:solidFill>
            <a:srgbClr val="898272"/>
          </a:solidFill>
          <a:ln>
            <a:noFill/>
          </a:ln>
          <a:effectLst>
            <a:glow>
              <a:schemeClr val="accent1">
                <a:alpha val="50000"/>
              </a:schemeClr>
            </a:glow>
            <a:outerShdw dist="50800" sx="1000" sy="1000" algn="ctr" rotWithShape="0">
              <a:srgbClr val="000000"/>
            </a:outerShdw>
            <a:reflection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16E994B-F1C1-5841-9182-CF499D2BCF5B}"/>
              </a:ext>
            </a:extLst>
          </p:cNvPr>
          <p:cNvSpPr>
            <a:spLocks noGrp="1"/>
          </p:cNvSpPr>
          <p:nvPr>
            <p:ph type="sldNum" sz="quarter" idx="12"/>
          </p:nvPr>
        </p:nvSpPr>
        <p:spPr/>
        <p:txBody>
          <a:bodyPr/>
          <a:lstStyle/>
          <a:p>
            <a:fld id="{CB371760-6FFE-B04B-818A-BF183C55119B}" type="slidenum">
              <a:rPr lang="en-US" smtClean="0"/>
              <a:t>18</a:t>
            </a:fld>
            <a:endParaRPr lang="en-US"/>
          </a:p>
        </p:txBody>
      </p:sp>
      <p:sp>
        <p:nvSpPr>
          <p:cNvPr id="8" name="Title 1">
            <a:extLst>
              <a:ext uri="{FF2B5EF4-FFF2-40B4-BE49-F238E27FC236}">
                <a16:creationId xmlns:a16="http://schemas.microsoft.com/office/drawing/2014/main" id="{DFFC6E7B-EAC5-6749-826D-0466E1C4FF49}"/>
              </a:ext>
            </a:extLst>
          </p:cNvPr>
          <p:cNvSpPr>
            <a:spLocks noGrp="1"/>
          </p:cNvSpPr>
          <p:nvPr>
            <p:ph type="title"/>
          </p:nvPr>
        </p:nvSpPr>
        <p:spPr>
          <a:xfrm>
            <a:off x="4281197" y="2766218"/>
            <a:ext cx="3342736" cy="1325563"/>
          </a:xfrm>
          <a:solidFill>
            <a:schemeClr val="bg1">
              <a:lumMod val="95000"/>
            </a:schemeClr>
          </a:solidFill>
          <a:ln>
            <a:noFill/>
          </a:ln>
          <a:effectLst>
            <a:outerShdw blurRad="50800" dist="38100" dir="2700000" algn="tl" rotWithShape="0">
              <a:prstClr val="black">
                <a:alpha val="40000"/>
              </a:prstClr>
            </a:outerShdw>
            <a:softEdge rad="63500"/>
          </a:effectLst>
        </p:spPr>
        <p:style>
          <a:lnRef idx="2">
            <a:schemeClr val="dk1"/>
          </a:lnRef>
          <a:fillRef idx="1">
            <a:schemeClr val="lt1"/>
          </a:fillRef>
          <a:effectRef idx="0">
            <a:schemeClr val="dk1"/>
          </a:effectRef>
          <a:fontRef idx="minor">
            <a:schemeClr val="dk1"/>
          </a:fontRef>
        </p:style>
        <p:txBody>
          <a:bodyPr>
            <a:normAutofit/>
          </a:bodyPr>
          <a:lstStyle/>
          <a:p>
            <a:r>
              <a:rPr lang="en-US" sz="4800" dirty="0"/>
              <a:t>Our Method</a:t>
            </a:r>
            <a:endParaRPr lang="LID4096" sz="4800"/>
          </a:p>
        </p:txBody>
      </p:sp>
    </p:spTree>
    <p:extLst>
      <p:ext uri="{BB962C8B-B14F-4D97-AF65-F5344CB8AC3E}">
        <p14:creationId xmlns:p14="http://schemas.microsoft.com/office/powerpoint/2010/main" val="2343882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B7333BB6-819F-4396-8C2B-61C1E21CDB8D}"/>
              </a:ext>
            </a:extLst>
          </p:cNvPr>
          <p:cNvPicPr>
            <a:picLocks noChangeAspect="1"/>
          </p:cNvPicPr>
          <p:nvPr/>
        </p:nvPicPr>
        <p:blipFill>
          <a:blip r:embed="rId4"/>
          <a:stretch>
            <a:fillRect/>
          </a:stretch>
        </p:blipFill>
        <p:spPr>
          <a:xfrm>
            <a:off x="15477" y="394297"/>
            <a:ext cx="12176523" cy="6144203"/>
          </a:xfrm>
          <a:prstGeom prst="rect">
            <a:avLst/>
          </a:prstGeom>
        </p:spPr>
      </p:pic>
      <p:sp>
        <p:nvSpPr>
          <p:cNvPr id="49" name="吹き出し: 折線 (枠なし) 48">
            <a:extLst>
              <a:ext uri="{FF2B5EF4-FFF2-40B4-BE49-F238E27FC236}">
                <a16:creationId xmlns:a16="http://schemas.microsoft.com/office/drawing/2014/main" id="{C65486A3-7653-4636-B0FA-44FC50892495}"/>
              </a:ext>
            </a:extLst>
          </p:cNvPr>
          <p:cNvSpPr/>
          <p:nvPr/>
        </p:nvSpPr>
        <p:spPr>
          <a:xfrm>
            <a:off x="134509" y="5101630"/>
            <a:ext cx="3610567" cy="914821"/>
          </a:xfrm>
          <a:prstGeom prst="callout2">
            <a:avLst>
              <a:gd name="adj1" fmla="val 89031"/>
              <a:gd name="adj2" fmla="val 14623"/>
              <a:gd name="adj3" fmla="val 87674"/>
              <a:gd name="adj4" fmla="val 83102"/>
              <a:gd name="adj5" fmla="val -17745"/>
              <a:gd name="adj6" fmla="val 121407"/>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latin typeface="Times New Roman" panose="02020603050405020304" pitchFamily="18" charset="0"/>
                <a:cs typeface="Times New Roman" panose="02020603050405020304" pitchFamily="18" charset="0"/>
              </a:rPr>
              <a:t>user’s painting</a:t>
            </a:r>
            <a:endParaRPr kumimoji="1" lang="ja-JP" altLang="en-US" sz="3200" dirty="0">
              <a:solidFill>
                <a:schemeClr val="bg1"/>
              </a:solidFill>
              <a:latin typeface="Times New Roman" panose="02020603050405020304" pitchFamily="18" charset="0"/>
              <a:cs typeface="Times New Roman" panose="02020603050405020304" pitchFamily="18" charset="0"/>
            </a:endParaRPr>
          </a:p>
        </p:txBody>
      </p:sp>
      <p:sp>
        <p:nvSpPr>
          <p:cNvPr id="16" name="円弧 21">
            <a:extLst>
              <a:ext uri="{FF2B5EF4-FFF2-40B4-BE49-F238E27FC236}">
                <a16:creationId xmlns:a16="http://schemas.microsoft.com/office/drawing/2014/main" id="{2643EB86-9DFD-BF4D-90C3-7B1EEEC98B3A}"/>
              </a:ext>
            </a:extLst>
          </p:cNvPr>
          <p:cNvSpPr/>
          <p:nvPr/>
        </p:nvSpPr>
        <p:spPr>
          <a:xfrm>
            <a:off x="4668737" y="3466398"/>
            <a:ext cx="2870001" cy="2298870"/>
          </a:xfrm>
          <a:prstGeom prst="arc">
            <a:avLst>
              <a:gd name="adj1" fmla="val 11892027"/>
              <a:gd name="adj2" fmla="val 19697505"/>
            </a:avLst>
          </a:prstGeom>
          <a:ln w="60325">
            <a:solidFill>
              <a:srgbClr val="FF0000"/>
            </a:solidFill>
            <a:headEnd type="diamond" w="sm" len="sm"/>
            <a:tailEnd type="diamond"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4689"/>
          </a:p>
        </p:txBody>
      </p:sp>
      <p:sp>
        <p:nvSpPr>
          <p:cNvPr id="17" name="Right Arrow 25">
            <a:extLst>
              <a:ext uri="{FF2B5EF4-FFF2-40B4-BE49-F238E27FC236}">
                <a16:creationId xmlns:a16="http://schemas.microsoft.com/office/drawing/2014/main" id="{0F55C9A2-01A8-9946-9996-E0BF40007CBA}"/>
              </a:ext>
            </a:extLst>
          </p:cNvPr>
          <p:cNvSpPr/>
          <p:nvPr/>
        </p:nvSpPr>
        <p:spPr>
          <a:xfrm rot="14484507">
            <a:off x="4450104" y="4551925"/>
            <a:ext cx="1250743" cy="619527"/>
          </a:xfrm>
          <a:prstGeom prst="rightArrow">
            <a:avLst>
              <a:gd name="adj1" fmla="val 27538"/>
              <a:gd name="adj2" fmla="val 11064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3" name="Rectangle 2">
            <a:extLst>
              <a:ext uri="{FF2B5EF4-FFF2-40B4-BE49-F238E27FC236}">
                <a16:creationId xmlns:a16="http://schemas.microsoft.com/office/drawing/2014/main" id="{D0AE77C9-E44F-4146-939B-3D4C6024881F}"/>
              </a:ext>
            </a:extLst>
          </p:cNvPr>
          <p:cNvSpPr/>
          <p:nvPr/>
        </p:nvSpPr>
        <p:spPr>
          <a:xfrm>
            <a:off x="9321999" y="394297"/>
            <a:ext cx="2870001" cy="614420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16E994B-F1C1-5841-9182-CF499D2BCF5B}"/>
              </a:ext>
            </a:extLst>
          </p:cNvPr>
          <p:cNvSpPr>
            <a:spLocks noGrp="1"/>
          </p:cNvSpPr>
          <p:nvPr>
            <p:ph type="sldNum" sz="quarter" idx="12"/>
          </p:nvPr>
        </p:nvSpPr>
        <p:spPr/>
        <p:txBody>
          <a:bodyPr/>
          <a:lstStyle/>
          <a:p>
            <a:fld id="{CB371760-6FFE-B04B-818A-BF183C55119B}" type="slidenum">
              <a:rPr lang="en-US" smtClean="0"/>
              <a:t>19</a:t>
            </a:fld>
            <a:endParaRPr lang="en-US"/>
          </a:p>
        </p:txBody>
      </p:sp>
    </p:spTree>
    <p:custDataLst>
      <p:tags r:id="rId1"/>
    </p:custDataLst>
    <p:extLst>
      <p:ext uri="{BB962C8B-B14F-4D97-AF65-F5344CB8AC3E}">
        <p14:creationId xmlns:p14="http://schemas.microsoft.com/office/powerpoint/2010/main" val="325099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2669 -0.04537 0.05338 -0.09051 0.08698 -0.09629 C 0.12044 -0.10208 0.16068 -0.06851 0.20104 -0.03472 " pathEditMode="relative" ptsTypes="AAA">
                                      <p:cBhvr>
                                        <p:cTn id="6"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1B857-96A7-8944-9126-9DD378F286B5}"/>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097983C-B978-E742-A518-6167469B5CC6}"/>
              </a:ext>
            </a:extLst>
          </p:cNvPr>
          <p:cNvSpPr>
            <a:spLocks noGrp="1"/>
          </p:cNvSpPr>
          <p:nvPr>
            <p:ph type="sldNum" sz="quarter" idx="12"/>
          </p:nvPr>
        </p:nvSpPr>
        <p:spPr/>
        <p:txBody>
          <a:bodyPr/>
          <a:lstStyle/>
          <a:p>
            <a:fld id="{CB371760-6FFE-B04B-818A-BF183C55119B}" type="slidenum">
              <a:rPr lang="en-US" smtClean="0"/>
              <a:t>2</a:t>
            </a:fld>
            <a:endParaRPr lang="en-US"/>
          </a:p>
        </p:txBody>
      </p:sp>
      <mc:AlternateContent xmlns:mc="http://schemas.openxmlformats.org/markup-compatibility/2006" xmlns:am3d="http://schemas.microsoft.com/office/drawing/2017/model3d">
        <mc:Choice Requires="am3d">
          <p:graphicFrame>
            <p:nvGraphicFramePr>
              <p:cNvPr id="5" name="3D Model 4">
                <a:extLst>
                  <a:ext uri="{FF2B5EF4-FFF2-40B4-BE49-F238E27FC236}">
                    <a16:creationId xmlns:a16="http://schemas.microsoft.com/office/drawing/2014/main" id="{380587C7-121A-0F43-8656-BFA2679F4077}"/>
                  </a:ext>
                </a:extLst>
              </p:cNvPr>
              <p:cNvGraphicFramePr>
                <a:graphicFrameLocks noChangeAspect="1"/>
              </p:cNvGraphicFramePr>
              <p:nvPr>
                <p:extLst>
                  <p:ext uri="{D42A27DB-BD31-4B8C-83A1-F6EECF244321}">
                    <p14:modId xmlns:p14="http://schemas.microsoft.com/office/powerpoint/2010/main" val="1462174545"/>
                  </p:ext>
                </p:extLst>
              </p:nvPr>
            </p:nvGraphicFramePr>
            <p:xfrm>
              <a:off x="720000" y="360000"/>
              <a:ext cx="5377058" cy="5867597"/>
            </p:xfrm>
            <a:graphic>
              <a:graphicData uri="http://schemas.microsoft.com/office/drawing/2017/model3d">
                <am3d:model3d r:embed="rId3">
                  <am3d:spPr>
                    <a:xfrm>
                      <a:off x="0" y="0"/>
                      <a:ext cx="5377058" cy="5867597"/>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1188586"/>
                    <am3d:postTrans dx="0" dy="0" dz="0"/>
                  </am3d:trans>
                  <am3d:raster rName="Office3DRenderer" rVer="16.0.8326">
                    <am3d:blip r:embed="rId4"/>
                  </am3d:raster>
                  <am3d:objViewport viewportSz="80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a:extLst>
                  <a:ext uri="{FF2B5EF4-FFF2-40B4-BE49-F238E27FC236}">
                    <a16:creationId xmlns:a16="http://schemas.microsoft.com/office/drawing/2014/main" id="{380587C7-121A-0F43-8656-BFA2679F4077}"/>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377058" cy="5867597"/>
              </a:xfrm>
              <a:prstGeom prst="rect">
                <a:avLst/>
              </a:prstGeom>
            </p:spPr>
          </p:pic>
        </mc:Fallback>
      </mc:AlternateContent>
      <p:sp>
        <p:nvSpPr>
          <p:cNvPr id="8" name="Content Placeholder 2">
            <a:extLst>
              <a:ext uri="{FF2B5EF4-FFF2-40B4-BE49-F238E27FC236}">
                <a16:creationId xmlns:a16="http://schemas.microsoft.com/office/drawing/2014/main" id="{AB10FDDD-8B0F-A748-8A2E-0FBD1B6ADDE3}"/>
              </a:ext>
            </a:extLst>
          </p:cNvPr>
          <p:cNvSpPr txBox="1">
            <a:spLocks/>
          </p:cNvSpPr>
          <p:nvPr/>
        </p:nvSpPr>
        <p:spPr>
          <a:xfrm>
            <a:off x="6096000" y="2162657"/>
            <a:ext cx="6035965" cy="2262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Intuitive 3D painting</a:t>
            </a:r>
          </a:p>
          <a:p>
            <a:r>
              <a:rPr lang="en-US" sz="3200" dirty="0"/>
              <a:t>Rotate manually to desired viewpoint, paint until satisfied</a:t>
            </a:r>
          </a:p>
          <a:p>
            <a:r>
              <a:rPr lang="en-US" sz="3200" dirty="0"/>
              <a:t>Rotate the model again and again</a:t>
            </a:r>
          </a:p>
        </p:txBody>
      </p:sp>
    </p:spTree>
    <p:extLst>
      <p:ext uri="{BB962C8B-B14F-4D97-AF65-F5344CB8AC3E}">
        <p14:creationId xmlns:p14="http://schemas.microsoft.com/office/powerpoint/2010/main" val="2225712317"/>
      </p:ext>
    </p:extLst>
  </p:cSld>
  <p:clrMapOvr>
    <a:masterClrMapping/>
  </p:clrMapOvr>
  <mc:AlternateContent xmlns:mc="http://schemas.openxmlformats.org/markup-compatibility/2006" xmlns:p14="http://schemas.microsoft.com/office/powerpoint/2010/main">
    <mc:Choice Requires="p14">
      <p:transition p14:dur="0" advTm="2039"/>
    </mc:Choice>
    <mc:Fallback xmlns="">
      <p:transition advTm="203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B7333BB6-819F-4396-8C2B-61C1E21CDB8D}"/>
              </a:ext>
            </a:extLst>
          </p:cNvPr>
          <p:cNvPicPr>
            <a:picLocks noChangeAspect="1"/>
          </p:cNvPicPr>
          <p:nvPr/>
        </p:nvPicPr>
        <p:blipFill>
          <a:blip r:embed="rId3"/>
          <a:stretch>
            <a:fillRect/>
          </a:stretch>
        </p:blipFill>
        <p:spPr>
          <a:xfrm>
            <a:off x="15477" y="394297"/>
            <a:ext cx="12176523" cy="6144203"/>
          </a:xfrm>
          <a:prstGeom prst="rect">
            <a:avLst/>
          </a:prstGeom>
        </p:spPr>
      </p:pic>
      <p:sp>
        <p:nvSpPr>
          <p:cNvPr id="6" name="正方形/長方形 38">
            <a:extLst>
              <a:ext uri="{FF2B5EF4-FFF2-40B4-BE49-F238E27FC236}">
                <a16:creationId xmlns:a16="http://schemas.microsoft.com/office/drawing/2014/main" id="{0F75789C-C7E9-3B46-A49C-CA0C1638DE62}"/>
              </a:ext>
            </a:extLst>
          </p:cNvPr>
          <p:cNvSpPr/>
          <p:nvPr/>
        </p:nvSpPr>
        <p:spPr>
          <a:xfrm>
            <a:off x="9601200" y="394297"/>
            <a:ext cx="2575323" cy="6144203"/>
          </a:xfrm>
          <a:prstGeom prst="rect">
            <a:avLst/>
          </a:pr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7" name="吹き出し: 折線 (枠なし) 50">
            <a:extLst>
              <a:ext uri="{FF2B5EF4-FFF2-40B4-BE49-F238E27FC236}">
                <a16:creationId xmlns:a16="http://schemas.microsoft.com/office/drawing/2014/main" id="{6325B5D9-CA90-A84A-B994-32549280E867}"/>
              </a:ext>
            </a:extLst>
          </p:cNvPr>
          <p:cNvSpPr/>
          <p:nvPr/>
        </p:nvSpPr>
        <p:spPr>
          <a:xfrm>
            <a:off x="5990633" y="696693"/>
            <a:ext cx="3610567" cy="748060"/>
          </a:xfrm>
          <a:prstGeom prst="callout2">
            <a:avLst>
              <a:gd name="adj1" fmla="val 99309"/>
              <a:gd name="adj2" fmla="val 5106"/>
              <a:gd name="adj3" fmla="val 99760"/>
              <a:gd name="adj4" fmla="val 94800"/>
              <a:gd name="adj5" fmla="val 183881"/>
              <a:gd name="adj6" fmla="val 103538"/>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latin typeface="Times New Roman" panose="02020603050405020304" pitchFamily="18" charset="0"/>
                <a:cs typeface="Times New Roman" panose="02020603050405020304" pitchFamily="18" charset="0"/>
              </a:rPr>
              <a:t>viewpoints selection</a:t>
            </a:r>
            <a:endParaRPr kumimoji="1" lang="ja-JP" altLang="en-US" sz="3200"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331072F-D0A6-B745-95E8-85F710009E12}"/>
              </a:ext>
            </a:extLst>
          </p:cNvPr>
          <p:cNvSpPr>
            <a:spLocks noGrp="1"/>
          </p:cNvSpPr>
          <p:nvPr>
            <p:ph type="sldNum" sz="quarter" idx="12"/>
          </p:nvPr>
        </p:nvSpPr>
        <p:spPr/>
        <p:txBody>
          <a:bodyPr/>
          <a:lstStyle/>
          <a:p>
            <a:fld id="{CB371760-6FFE-B04B-818A-BF183C55119B}" type="slidenum">
              <a:rPr lang="en-US" smtClean="0"/>
              <a:t>20</a:t>
            </a:fld>
            <a:endParaRPr lang="en-US"/>
          </a:p>
        </p:txBody>
      </p:sp>
    </p:spTree>
    <p:extLst>
      <p:ext uri="{BB962C8B-B14F-4D97-AF65-F5344CB8AC3E}">
        <p14:creationId xmlns:p14="http://schemas.microsoft.com/office/powerpoint/2010/main" val="231880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B7333BB6-819F-4396-8C2B-61C1E21CDB8D}"/>
              </a:ext>
            </a:extLst>
          </p:cNvPr>
          <p:cNvPicPr>
            <a:picLocks noChangeAspect="1"/>
          </p:cNvPicPr>
          <p:nvPr/>
        </p:nvPicPr>
        <p:blipFill>
          <a:blip r:embed="rId3"/>
          <a:stretch>
            <a:fillRect/>
          </a:stretch>
        </p:blipFill>
        <p:spPr>
          <a:xfrm>
            <a:off x="15477" y="394297"/>
            <a:ext cx="12176523" cy="6144203"/>
          </a:xfrm>
          <a:prstGeom prst="rect">
            <a:avLst/>
          </a:prstGeom>
        </p:spPr>
      </p:pic>
      <p:sp>
        <p:nvSpPr>
          <p:cNvPr id="6" name="正方形/長方形 38">
            <a:extLst>
              <a:ext uri="{FF2B5EF4-FFF2-40B4-BE49-F238E27FC236}">
                <a16:creationId xmlns:a16="http://schemas.microsoft.com/office/drawing/2014/main" id="{0F75789C-C7E9-3B46-A49C-CA0C1638DE62}"/>
              </a:ext>
            </a:extLst>
          </p:cNvPr>
          <p:cNvSpPr/>
          <p:nvPr/>
        </p:nvSpPr>
        <p:spPr>
          <a:xfrm>
            <a:off x="9601200" y="394297"/>
            <a:ext cx="2575323" cy="6144203"/>
          </a:xfrm>
          <a:prstGeom prst="rect">
            <a:avLst/>
          </a:pr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grpSp>
        <p:nvGrpSpPr>
          <p:cNvPr id="4" name="グループ化 40">
            <a:extLst>
              <a:ext uri="{FF2B5EF4-FFF2-40B4-BE49-F238E27FC236}">
                <a16:creationId xmlns:a16="http://schemas.microsoft.com/office/drawing/2014/main" id="{A4EDCB10-BECA-8D4B-AB32-B337296B1F1A}"/>
              </a:ext>
            </a:extLst>
          </p:cNvPr>
          <p:cNvGrpSpPr/>
          <p:nvPr/>
        </p:nvGrpSpPr>
        <p:grpSpPr>
          <a:xfrm>
            <a:off x="10335454" y="2149504"/>
            <a:ext cx="1841069" cy="2042997"/>
            <a:chOff x="3975632" y="658426"/>
            <a:chExt cx="706702" cy="784213"/>
          </a:xfrm>
        </p:grpSpPr>
        <p:sp>
          <p:nvSpPr>
            <p:cNvPr id="5" name="Right Arrow 25">
              <a:extLst>
                <a:ext uri="{FF2B5EF4-FFF2-40B4-BE49-F238E27FC236}">
                  <a16:creationId xmlns:a16="http://schemas.microsoft.com/office/drawing/2014/main" id="{55D21332-C871-1D4A-9910-74CDD2E64512}"/>
                </a:ext>
              </a:extLst>
            </p:cNvPr>
            <p:cNvSpPr/>
            <p:nvPr/>
          </p:nvSpPr>
          <p:spPr>
            <a:xfrm rot="14484507">
              <a:off x="4220615" y="1083684"/>
              <a:ext cx="480103" cy="237808"/>
            </a:xfrm>
            <a:prstGeom prst="rightArrow">
              <a:avLst>
                <a:gd name="adj1" fmla="val 27538"/>
                <a:gd name="adj2" fmla="val 11064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7" name="Rectangle 28">
              <a:extLst>
                <a:ext uri="{FF2B5EF4-FFF2-40B4-BE49-F238E27FC236}">
                  <a16:creationId xmlns:a16="http://schemas.microsoft.com/office/drawing/2014/main" id="{E3F054BF-D9EF-2441-8E9B-39C6F7BB5F05}"/>
                </a:ext>
              </a:extLst>
            </p:cNvPr>
            <p:cNvSpPr/>
            <p:nvPr/>
          </p:nvSpPr>
          <p:spPr>
            <a:xfrm rot="2594087">
              <a:off x="4456395" y="658426"/>
              <a:ext cx="34832" cy="285881"/>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8" name="Rectangle 29">
              <a:extLst>
                <a:ext uri="{FF2B5EF4-FFF2-40B4-BE49-F238E27FC236}">
                  <a16:creationId xmlns:a16="http://schemas.microsoft.com/office/drawing/2014/main" id="{67B04702-1597-5444-852C-2C3CB0370F3C}"/>
                </a:ext>
              </a:extLst>
            </p:cNvPr>
            <p:cNvSpPr/>
            <p:nvPr/>
          </p:nvSpPr>
          <p:spPr>
            <a:xfrm rot="4189229">
              <a:off x="4525185" y="771880"/>
              <a:ext cx="35749" cy="278549"/>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9" name="Rectangle 28">
              <a:extLst>
                <a:ext uri="{FF2B5EF4-FFF2-40B4-BE49-F238E27FC236}">
                  <a16:creationId xmlns:a16="http://schemas.microsoft.com/office/drawing/2014/main" id="{F319247B-1D8F-7042-AA6C-EA7FC097EE14}"/>
                </a:ext>
              </a:extLst>
            </p:cNvPr>
            <p:cNvSpPr/>
            <p:nvPr/>
          </p:nvSpPr>
          <p:spPr>
            <a:xfrm rot="13396804">
              <a:off x="4166653" y="984596"/>
              <a:ext cx="34832" cy="285881"/>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10" name="Rectangle 29">
              <a:extLst>
                <a:ext uri="{FF2B5EF4-FFF2-40B4-BE49-F238E27FC236}">
                  <a16:creationId xmlns:a16="http://schemas.microsoft.com/office/drawing/2014/main" id="{6EF35ACC-682C-D54B-8056-C33194C24805}"/>
                </a:ext>
              </a:extLst>
            </p:cNvPr>
            <p:cNvSpPr/>
            <p:nvPr/>
          </p:nvSpPr>
          <p:spPr>
            <a:xfrm rot="14991946">
              <a:off x="4097032" y="878419"/>
              <a:ext cx="35749" cy="278549"/>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grpSp>
      <p:sp>
        <p:nvSpPr>
          <p:cNvPr id="11" name="吹き出し: 折線 (枠なし) 50">
            <a:extLst>
              <a:ext uri="{FF2B5EF4-FFF2-40B4-BE49-F238E27FC236}">
                <a16:creationId xmlns:a16="http://schemas.microsoft.com/office/drawing/2014/main" id="{497F49B0-1236-3F4F-928F-DF9897FF2303}"/>
              </a:ext>
            </a:extLst>
          </p:cNvPr>
          <p:cNvSpPr/>
          <p:nvPr/>
        </p:nvSpPr>
        <p:spPr>
          <a:xfrm>
            <a:off x="5990633" y="696693"/>
            <a:ext cx="3610567" cy="748060"/>
          </a:xfrm>
          <a:prstGeom prst="callout2">
            <a:avLst>
              <a:gd name="adj1" fmla="val 99309"/>
              <a:gd name="adj2" fmla="val 5106"/>
              <a:gd name="adj3" fmla="val 99760"/>
              <a:gd name="adj4" fmla="val 94800"/>
              <a:gd name="adj5" fmla="val 183881"/>
              <a:gd name="adj6" fmla="val 103538"/>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latin typeface="Times New Roman" panose="02020603050405020304" pitchFamily="18" charset="0"/>
                <a:cs typeface="Times New Roman" panose="02020603050405020304" pitchFamily="18" charset="0"/>
              </a:rPr>
              <a:t>viewpoints selection</a:t>
            </a:r>
            <a:endParaRPr kumimoji="1" lang="ja-JP" altLang="en-US" sz="3200"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3943C19-07BA-A242-B261-65B18875F55A}"/>
              </a:ext>
            </a:extLst>
          </p:cNvPr>
          <p:cNvSpPr>
            <a:spLocks noGrp="1"/>
          </p:cNvSpPr>
          <p:nvPr>
            <p:ph type="sldNum" sz="quarter" idx="12"/>
          </p:nvPr>
        </p:nvSpPr>
        <p:spPr/>
        <p:txBody>
          <a:bodyPr/>
          <a:lstStyle/>
          <a:p>
            <a:fld id="{CB371760-6FFE-B04B-818A-BF183C55119B}" type="slidenum">
              <a:rPr lang="en-US" smtClean="0"/>
              <a:t>21</a:t>
            </a:fld>
            <a:endParaRPr lang="en-US"/>
          </a:p>
        </p:txBody>
      </p:sp>
    </p:spTree>
    <p:extLst>
      <p:ext uri="{BB962C8B-B14F-4D97-AF65-F5344CB8AC3E}">
        <p14:creationId xmlns:p14="http://schemas.microsoft.com/office/powerpoint/2010/main" val="3566092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8AB6-CBFF-4E4E-B9DE-87CCD594FAA0}"/>
              </a:ext>
            </a:extLst>
          </p:cNvPr>
          <p:cNvSpPr>
            <a:spLocks noGrp="1"/>
          </p:cNvSpPr>
          <p:nvPr>
            <p:ph type="title"/>
          </p:nvPr>
        </p:nvSpPr>
        <p:spPr/>
        <p:txBody>
          <a:bodyPr/>
          <a:lstStyle/>
          <a:p>
            <a:r>
              <a:rPr lang="en-US" dirty="0"/>
              <a:t>Good Viewpoint Criteria (In short)</a:t>
            </a:r>
            <a:endParaRPr lang="LID4096"/>
          </a:p>
        </p:txBody>
      </p:sp>
      <p:sp>
        <p:nvSpPr>
          <p:cNvPr id="3" name="Content Placeholder 2">
            <a:extLst>
              <a:ext uri="{FF2B5EF4-FFF2-40B4-BE49-F238E27FC236}">
                <a16:creationId xmlns:a16="http://schemas.microsoft.com/office/drawing/2014/main" id="{CC18FCCB-85E5-C648-9C7F-B4526B44B87E}"/>
              </a:ext>
            </a:extLst>
          </p:cNvPr>
          <p:cNvSpPr>
            <a:spLocks noGrp="1"/>
          </p:cNvSpPr>
          <p:nvPr>
            <p:ph idx="1"/>
          </p:nvPr>
        </p:nvSpPr>
        <p:spPr>
          <a:xfrm>
            <a:off x="838200" y="1587487"/>
            <a:ext cx="10515600" cy="1137031"/>
          </a:xfrm>
        </p:spPr>
        <p:txBody>
          <a:bodyPr>
            <a:noAutofit/>
          </a:bodyPr>
          <a:lstStyle/>
          <a:p>
            <a:r>
              <a:rPr lang="en-US" sz="3200" dirty="0"/>
              <a:t>Many front facing faces from the view</a:t>
            </a:r>
          </a:p>
          <a:p>
            <a:r>
              <a:rPr lang="en-US" sz="3200" dirty="0"/>
              <a:t>Many unpainted region in the view</a:t>
            </a:r>
          </a:p>
        </p:txBody>
      </p:sp>
      <p:sp>
        <p:nvSpPr>
          <p:cNvPr id="4" name="Slide Number Placeholder 3">
            <a:extLst>
              <a:ext uri="{FF2B5EF4-FFF2-40B4-BE49-F238E27FC236}">
                <a16:creationId xmlns:a16="http://schemas.microsoft.com/office/drawing/2014/main" id="{317489F2-63FB-DE45-B2CE-7EC57DD86A99}"/>
              </a:ext>
            </a:extLst>
          </p:cNvPr>
          <p:cNvSpPr>
            <a:spLocks noGrp="1"/>
          </p:cNvSpPr>
          <p:nvPr>
            <p:ph type="sldNum" sz="quarter" idx="12"/>
          </p:nvPr>
        </p:nvSpPr>
        <p:spPr/>
        <p:txBody>
          <a:bodyPr/>
          <a:lstStyle/>
          <a:p>
            <a:fld id="{CB371760-6FFE-B04B-818A-BF183C55119B}" type="slidenum">
              <a:rPr lang="en-US" smtClean="0"/>
              <a:t>22</a:t>
            </a:fld>
            <a:endParaRPr lang="en-US" dirty="0"/>
          </a:p>
        </p:txBody>
      </p:sp>
      <mc:AlternateContent xmlns:mc="http://schemas.openxmlformats.org/markup-compatibility/2006" xmlns:am3d="http://schemas.microsoft.com/office/drawing/2017/model3d">
        <mc:Choice Requires="am3d">
          <p:graphicFrame>
            <p:nvGraphicFramePr>
              <p:cNvPr id="5" name="3D Model 4">
                <a:extLst>
                  <a:ext uri="{FF2B5EF4-FFF2-40B4-BE49-F238E27FC236}">
                    <a16:creationId xmlns:a16="http://schemas.microsoft.com/office/drawing/2014/main" id="{B28B68FA-94AC-8348-914D-C75004EBE299}"/>
                  </a:ext>
                </a:extLst>
              </p:cNvPr>
              <p:cNvGraphicFramePr>
                <a:graphicFrameLocks noChangeAspect="1"/>
              </p:cNvGraphicFramePr>
              <p:nvPr>
                <p:extLst>
                  <p:ext uri="{D42A27DB-BD31-4B8C-83A1-F6EECF244321}">
                    <p14:modId xmlns:p14="http://schemas.microsoft.com/office/powerpoint/2010/main" val="3399289856"/>
                  </p:ext>
                </p:extLst>
              </p:nvPr>
            </p:nvGraphicFramePr>
            <p:xfrm>
              <a:off x="773528" y="4011166"/>
              <a:ext cx="2105915" cy="2201367"/>
            </p:xfrm>
            <a:graphic>
              <a:graphicData uri="http://schemas.microsoft.com/office/drawing/2017/model3d">
                <am3d:model3d r:embed="rId3">
                  <am3d:spPr>
                    <a:xfrm>
                      <a:off x="0" y="0"/>
                      <a:ext cx="2105915" cy="2201367"/>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2358896" ay="-980076" az="-778204"/>
                    <am3d:postTrans dx="0" dy="0" dz="0"/>
                  </am3d:trans>
                  <am3d:raster rName="Office3DRenderer" rVer="16.0.8326">
                    <am3d:blip r:embed="rId4"/>
                  </am3d:raster>
                  <am3d:objViewport viewportSz="2998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a:extLst>
                  <a:ext uri="{FF2B5EF4-FFF2-40B4-BE49-F238E27FC236}">
                    <a16:creationId xmlns:a16="http://schemas.microsoft.com/office/drawing/2014/main" id="{B28B68FA-94AC-8348-914D-C75004EBE299}"/>
                  </a:ext>
                </a:extLst>
              </p:cNvPr>
              <p:cNvPicPr>
                <a:picLocks noGrp="1" noRot="1" noChangeAspect="1" noMove="1" noResize="1" noEditPoints="1" noAdjustHandles="1" noChangeArrowheads="1" noChangeShapeType="1" noCrop="1"/>
              </p:cNvPicPr>
              <p:nvPr/>
            </p:nvPicPr>
            <p:blipFill>
              <a:blip r:embed="rId5"/>
              <a:stretch>
                <a:fillRect/>
              </a:stretch>
            </p:blipFill>
            <p:spPr>
              <a:xfrm>
                <a:off x="773528" y="4011166"/>
                <a:ext cx="2105915" cy="220136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6" name="3D Model 5">
                <a:extLst>
                  <a:ext uri="{FF2B5EF4-FFF2-40B4-BE49-F238E27FC236}">
                    <a16:creationId xmlns:a16="http://schemas.microsoft.com/office/drawing/2014/main" id="{1C42D700-41BE-F144-A972-3931BAE6C066}"/>
                  </a:ext>
                </a:extLst>
              </p:cNvPr>
              <p:cNvGraphicFramePr>
                <a:graphicFrameLocks noChangeAspect="1"/>
              </p:cNvGraphicFramePr>
              <p:nvPr>
                <p:extLst>
                  <p:ext uri="{D42A27DB-BD31-4B8C-83A1-F6EECF244321}">
                    <p14:modId xmlns:p14="http://schemas.microsoft.com/office/powerpoint/2010/main" val="2478352614"/>
                  </p:ext>
                </p:extLst>
              </p:nvPr>
            </p:nvGraphicFramePr>
            <p:xfrm>
              <a:off x="6293458" y="4545574"/>
              <a:ext cx="2138270" cy="1505646"/>
            </p:xfrm>
            <a:graphic>
              <a:graphicData uri="http://schemas.microsoft.com/office/drawing/2017/model3d">
                <am3d:model3d r:embed="rId3">
                  <am3d:spPr>
                    <a:xfrm>
                      <a:off x="0" y="0"/>
                      <a:ext cx="2138270" cy="1505646"/>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5072055" ay="13493" az="-141050"/>
                    <am3d:postTrans dx="0" dy="0" dz="0"/>
                  </am3d:trans>
                  <am3d:raster rName="Office3DRenderer" rVer="16.0.8326">
                    <am3d:blip r:embed="rId6"/>
                  </am3d:raster>
                  <am3d:objViewport viewportSz="29986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a:extLst>
                  <a:ext uri="{FF2B5EF4-FFF2-40B4-BE49-F238E27FC236}">
                    <a16:creationId xmlns:a16="http://schemas.microsoft.com/office/drawing/2014/main" id="{1C42D700-41BE-F144-A972-3931BAE6C066}"/>
                  </a:ext>
                </a:extLst>
              </p:cNvPr>
              <p:cNvPicPr>
                <a:picLocks noGrp="1" noRot="1" noChangeAspect="1" noMove="1" noResize="1" noEditPoints="1" noAdjustHandles="1" noChangeArrowheads="1" noChangeShapeType="1" noCrop="1"/>
              </p:cNvPicPr>
              <p:nvPr/>
            </p:nvPicPr>
            <p:blipFill>
              <a:blip r:embed="rId7"/>
              <a:stretch>
                <a:fillRect/>
              </a:stretch>
            </p:blipFill>
            <p:spPr>
              <a:xfrm>
                <a:off x="6293458" y="4545574"/>
                <a:ext cx="2138270" cy="1505646"/>
              </a:xfrm>
              <a:prstGeom prst="rect">
                <a:avLst/>
              </a:prstGeom>
            </p:spPr>
          </p:pic>
        </mc:Fallback>
      </mc:AlternateContent>
      <p:sp>
        <p:nvSpPr>
          <p:cNvPr id="7" name="TextBox 6">
            <a:extLst>
              <a:ext uri="{FF2B5EF4-FFF2-40B4-BE49-F238E27FC236}">
                <a16:creationId xmlns:a16="http://schemas.microsoft.com/office/drawing/2014/main" id="{6A4CEA31-1F0E-9C4B-A00E-721718AD75BF}"/>
              </a:ext>
            </a:extLst>
          </p:cNvPr>
          <p:cNvSpPr txBox="1"/>
          <p:nvPr/>
        </p:nvSpPr>
        <p:spPr>
          <a:xfrm>
            <a:off x="1826485" y="3256686"/>
            <a:ext cx="2886368" cy="584775"/>
          </a:xfrm>
          <a:prstGeom prst="rect">
            <a:avLst/>
          </a:prstGeom>
          <a:noFill/>
        </p:spPr>
        <p:txBody>
          <a:bodyPr wrap="none" rtlCol="0">
            <a:spAutoFit/>
          </a:bodyPr>
          <a:lstStyle/>
          <a:p>
            <a:r>
              <a:rPr lang="en-US" sz="3200" u="sng" dirty="0"/>
              <a:t>Good Viewpoint</a:t>
            </a:r>
            <a:endParaRPr lang="LID4096" sz="3200" u="sng"/>
          </a:p>
        </p:txBody>
      </p:sp>
      <p:sp>
        <p:nvSpPr>
          <p:cNvPr id="8" name="TextBox 7">
            <a:extLst>
              <a:ext uri="{FF2B5EF4-FFF2-40B4-BE49-F238E27FC236}">
                <a16:creationId xmlns:a16="http://schemas.microsoft.com/office/drawing/2014/main" id="{2D35C670-3D3A-3240-BA49-2A389821A1B3}"/>
              </a:ext>
            </a:extLst>
          </p:cNvPr>
          <p:cNvSpPr txBox="1"/>
          <p:nvPr/>
        </p:nvSpPr>
        <p:spPr>
          <a:xfrm>
            <a:off x="7479149" y="3252593"/>
            <a:ext cx="2613857" cy="584775"/>
          </a:xfrm>
          <a:prstGeom prst="rect">
            <a:avLst/>
          </a:prstGeom>
          <a:noFill/>
        </p:spPr>
        <p:txBody>
          <a:bodyPr wrap="none" rtlCol="0">
            <a:spAutoFit/>
          </a:bodyPr>
          <a:lstStyle/>
          <a:p>
            <a:r>
              <a:rPr lang="en-US" sz="3200" u="sng" dirty="0"/>
              <a:t>Bad Viewpoint</a:t>
            </a:r>
            <a:endParaRPr lang="LID4096" sz="3200" u="sng"/>
          </a:p>
        </p:txBody>
      </p:sp>
      <p:sp>
        <p:nvSpPr>
          <p:cNvPr id="9" name="Content Placeholder 2">
            <a:extLst>
              <a:ext uri="{FF2B5EF4-FFF2-40B4-BE49-F238E27FC236}">
                <a16:creationId xmlns:a16="http://schemas.microsoft.com/office/drawing/2014/main" id="{EA4BF9D4-BA4E-4A48-8571-CA62AB86BAB7}"/>
              </a:ext>
            </a:extLst>
          </p:cNvPr>
          <p:cNvSpPr txBox="1">
            <a:spLocks/>
          </p:cNvSpPr>
          <p:nvPr/>
        </p:nvSpPr>
        <p:spPr>
          <a:xfrm>
            <a:off x="2631157" y="4543334"/>
            <a:ext cx="3138043" cy="1137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Front facing faces</a:t>
            </a:r>
          </a:p>
          <a:p>
            <a:r>
              <a:rPr lang="en-US" dirty="0"/>
              <a:t>Unpainted</a:t>
            </a:r>
          </a:p>
        </p:txBody>
      </p:sp>
      <p:sp>
        <p:nvSpPr>
          <p:cNvPr id="10" name="Content Placeholder 2">
            <a:extLst>
              <a:ext uri="{FF2B5EF4-FFF2-40B4-BE49-F238E27FC236}">
                <a16:creationId xmlns:a16="http://schemas.microsoft.com/office/drawing/2014/main" id="{31AECFDB-30D7-BC4D-A2BF-F240C4B5D9B4}"/>
              </a:ext>
            </a:extLst>
          </p:cNvPr>
          <p:cNvSpPr txBox="1">
            <a:spLocks/>
          </p:cNvSpPr>
          <p:nvPr/>
        </p:nvSpPr>
        <p:spPr>
          <a:xfrm>
            <a:off x="8545928" y="4457238"/>
            <a:ext cx="3431364" cy="11370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Few front facing faces</a:t>
            </a:r>
          </a:p>
          <a:p>
            <a:r>
              <a:rPr lang="en-US" dirty="0"/>
              <a:t>Already painted</a:t>
            </a:r>
          </a:p>
        </p:txBody>
      </p:sp>
      <p:pic>
        <p:nvPicPr>
          <p:cNvPr id="14" name="Picture 13" descr="A picture containing animal, food&#10;&#10;Description automatically generated">
            <a:extLst>
              <a:ext uri="{FF2B5EF4-FFF2-40B4-BE49-F238E27FC236}">
                <a16:creationId xmlns:a16="http://schemas.microsoft.com/office/drawing/2014/main" id="{3B3CE199-3F39-1046-99DD-9A26EC7A076A}"/>
              </a:ext>
            </a:extLst>
          </p:cNvPr>
          <p:cNvPicPr>
            <a:picLocks noChangeAspect="1"/>
          </p:cNvPicPr>
          <p:nvPr/>
        </p:nvPicPr>
        <p:blipFill>
          <a:blip r:embed="rId8"/>
          <a:stretch>
            <a:fillRect/>
          </a:stretch>
        </p:blipFill>
        <p:spPr>
          <a:xfrm>
            <a:off x="7303671" y="4458708"/>
            <a:ext cx="1110143" cy="1050935"/>
          </a:xfrm>
          <a:prstGeom prst="rect">
            <a:avLst/>
          </a:prstGeom>
        </p:spPr>
      </p:pic>
    </p:spTree>
    <p:extLst>
      <p:ext uri="{BB962C8B-B14F-4D97-AF65-F5344CB8AC3E}">
        <p14:creationId xmlns:p14="http://schemas.microsoft.com/office/powerpoint/2010/main" val="4175354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B7333BB6-819F-4396-8C2B-61C1E21CDB8D}"/>
              </a:ext>
            </a:extLst>
          </p:cNvPr>
          <p:cNvPicPr>
            <a:picLocks noChangeAspect="1"/>
          </p:cNvPicPr>
          <p:nvPr/>
        </p:nvPicPr>
        <p:blipFill>
          <a:blip r:embed="rId3">
            <a:alphaModFix amt="50000"/>
          </a:blip>
          <a:stretch>
            <a:fillRect/>
          </a:stretch>
        </p:blipFill>
        <p:spPr>
          <a:xfrm>
            <a:off x="15477" y="394297"/>
            <a:ext cx="12176523" cy="6144203"/>
          </a:xfrm>
          <a:prstGeom prst="rect">
            <a:avLst/>
          </a:prstGeom>
          <a:blipFill dpi="0" rotWithShape="1">
            <a:blip r:embed="rId4">
              <a:alphaModFix amt="50000"/>
            </a:blip>
            <a:srcRect/>
            <a:tile tx="0" ty="0" sx="100000" sy="100000" flip="none" algn="tl"/>
          </a:blipFill>
          <a:effectLst>
            <a:glow>
              <a:schemeClr val="accent1">
                <a:alpha val="50000"/>
              </a:schemeClr>
            </a:glow>
            <a:outerShdw dist="50800" sx="1000" sy="1000" algn="ctr" rotWithShape="0">
              <a:srgbClr val="000000"/>
            </a:outerShdw>
            <a:reflection endPos="0" dist="50800" dir="5400000" sy="-100000" algn="bl" rotWithShape="0"/>
            <a:softEdge rad="0"/>
          </a:effectLst>
        </p:spPr>
      </p:pic>
      <p:sp>
        <p:nvSpPr>
          <p:cNvPr id="3" name="Rectangle 2">
            <a:extLst>
              <a:ext uri="{FF2B5EF4-FFF2-40B4-BE49-F238E27FC236}">
                <a16:creationId xmlns:a16="http://schemas.microsoft.com/office/drawing/2014/main" id="{D0AE77C9-E44F-4146-939B-3D4C6024881F}"/>
              </a:ext>
            </a:extLst>
          </p:cNvPr>
          <p:cNvSpPr/>
          <p:nvPr/>
        </p:nvSpPr>
        <p:spPr>
          <a:xfrm>
            <a:off x="9321999" y="394297"/>
            <a:ext cx="2870001" cy="6144203"/>
          </a:xfrm>
          <a:prstGeom prst="rect">
            <a:avLst/>
          </a:prstGeom>
          <a:solidFill>
            <a:srgbClr val="898272"/>
          </a:solidFill>
          <a:ln>
            <a:noFill/>
          </a:ln>
          <a:effectLst>
            <a:glow>
              <a:schemeClr val="accent1">
                <a:alpha val="50000"/>
              </a:schemeClr>
            </a:glow>
            <a:outerShdw dist="50800" sx="1000" sy="1000" algn="ctr" rotWithShape="0">
              <a:srgbClr val="000000"/>
            </a:outerShdw>
            <a:reflection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16E994B-F1C1-5841-9182-CF499D2BCF5B}"/>
              </a:ext>
            </a:extLst>
          </p:cNvPr>
          <p:cNvSpPr>
            <a:spLocks noGrp="1"/>
          </p:cNvSpPr>
          <p:nvPr>
            <p:ph type="sldNum" sz="quarter" idx="12"/>
          </p:nvPr>
        </p:nvSpPr>
        <p:spPr/>
        <p:txBody>
          <a:bodyPr/>
          <a:lstStyle/>
          <a:p>
            <a:fld id="{CB371760-6FFE-B04B-818A-BF183C55119B}" type="slidenum">
              <a:rPr lang="en-US" smtClean="0"/>
              <a:t>23</a:t>
            </a:fld>
            <a:endParaRPr lang="en-US"/>
          </a:p>
        </p:txBody>
      </p:sp>
      <p:sp>
        <p:nvSpPr>
          <p:cNvPr id="8" name="Title 1">
            <a:extLst>
              <a:ext uri="{FF2B5EF4-FFF2-40B4-BE49-F238E27FC236}">
                <a16:creationId xmlns:a16="http://schemas.microsoft.com/office/drawing/2014/main" id="{DFFC6E7B-EAC5-6749-826D-0466E1C4FF49}"/>
              </a:ext>
            </a:extLst>
          </p:cNvPr>
          <p:cNvSpPr>
            <a:spLocks noGrp="1"/>
          </p:cNvSpPr>
          <p:nvPr>
            <p:ph type="title"/>
          </p:nvPr>
        </p:nvSpPr>
        <p:spPr>
          <a:xfrm>
            <a:off x="4281197" y="2766218"/>
            <a:ext cx="3342736" cy="1325563"/>
          </a:xfrm>
          <a:solidFill>
            <a:schemeClr val="bg1">
              <a:lumMod val="95000"/>
            </a:schemeClr>
          </a:solidFill>
          <a:ln>
            <a:noFill/>
          </a:ln>
          <a:effectLst>
            <a:outerShdw blurRad="50800" dist="38100" dir="2700000" algn="tl" rotWithShape="0">
              <a:prstClr val="black">
                <a:alpha val="40000"/>
              </a:prstClr>
            </a:outerShdw>
            <a:softEdge rad="63500"/>
          </a:effectLst>
        </p:spPr>
        <p:style>
          <a:lnRef idx="2">
            <a:schemeClr val="dk1"/>
          </a:lnRef>
          <a:fillRef idx="1">
            <a:schemeClr val="lt1"/>
          </a:fillRef>
          <a:effectRef idx="0">
            <a:schemeClr val="dk1"/>
          </a:effectRef>
          <a:fontRef idx="minor">
            <a:schemeClr val="dk1"/>
          </a:fontRef>
        </p:style>
        <p:txBody>
          <a:bodyPr>
            <a:normAutofit/>
          </a:bodyPr>
          <a:lstStyle/>
          <a:p>
            <a:pPr algn="ctr"/>
            <a:r>
              <a:rPr lang="en-US" sz="4800" dirty="0"/>
              <a:t>Demo</a:t>
            </a:r>
            <a:endParaRPr lang="LID4096" sz="4800"/>
          </a:p>
        </p:txBody>
      </p:sp>
    </p:spTree>
    <p:extLst>
      <p:ext uri="{BB962C8B-B14F-4D97-AF65-F5344CB8AC3E}">
        <p14:creationId xmlns:p14="http://schemas.microsoft.com/office/powerpoint/2010/main" val="2901826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E1BC-98B6-D041-A1C2-206E248ED3C9}"/>
              </a:ext>
            </a:extLst>
          </p:cNvPr>
          <p:cNvSpPr>
            <a:spLocks noGrp="1"/>
          </p:cNvSpPr>
          <p:nvPr>
            <p:ph type="title"/>
          </p:nvPr>
        </p:nvSpPr>
        <p:spPr>
          <a:xfrm>
            <a:off x="838200" y="365125"/>
            <a:ext cx="10515600" cy="1325563"/>
          </a:xfrm>
        </p:spPr>
        <p:txBody>
          <a:bodyPr/>
          <a:lstStyle/>
          <a:p>
            <a:r>
              <a:rPr lang="en-US" dirty="0"/>
              <a:t>Contribution</a:t>
            </a:r>
          </a:p>
        </p:txBody>
      </p:sp>
      <p:sp>
        <p:nvSpPr>
          <p:cNvPr id="4" name="Slide Number Placeholder 3">
            <a:extLst>
              <a:ext uri="{FF2B5EF4-FFF2-40B4-BE49-F238E27FC236}">
                <a16:creationId xmlns:a16="http://schemas.microsoft.com/office/drawing/2014/main" id="{83C6E6EA-3DAA-2542-AF12-AC698A6808E1}"/>
              </a:ext>
            </a:extLst>
          </p:cNvPr>
          <p:cNvSpPr>
            <a:spLocks noGrp="1"/>
          </p:cNvSpPr>
          <p:nvPr>
            <p:ph type="sldNum" sz="quarter" idx="12"/>
          </p:nvPr>
        </p:nvSpPr>
        <p:spPr/>
        <p:txBody>
          <a:bodyPr/>
          <a:lstStyle/>
          <a:p>
            <a:fld id="{CB371760-6FFE-B04B-818A-BF183C55119B}" type="slidenum">
              <a:rPr lang="en-US" smtClean="0"/>
              <a:t>24</a:t>
            </a:fld>
            <a:endParaRPr lang="en-US"/>
          </a:p>
        </p:txBody>
      </p:sp>
      <p:sp>
        <p:nvSpPr>
          <p:cNvPr id="3" name="TextBox 2">
            <a:extLst>
              <a:ext uri="{FF2B5EF4-FFF2-40B4-BE49-F238E27FC236}">
                <a16:creationId xmlns:a16="http://schemas.microsoft.com/office/drawing/2014/main" id="{7C126AFB-2F51-854B-83BC-4DA78E2E13AF}"/>
              </a:ext>
            </a:extLst>
          </p:cNvPr>
          <p:cNvSpPr txBox="1"/>
          <p:nvPr/>
        </p:nvSpPr>
        <p:spPr>
          <a:xfrm>
            <a:off x="838200" y="1389453"/>
            <a:ext cx="1051560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A novel concept to </a:t>
            </a:r>
            <a:r>
              <a:rPr lang="en-US" sz="3200" b="1" dirty="0"/>
              <a:t>interactively suggest optimal viewpoints </a:t>
            </a:r>
            <a:r>
              <a:rPr lang="en-US" sz="3200" dirty="0"/>
              <a:t>for the 3D painting task</a:t>
            </a:r>
          </a:p>
          <a:p>
            <a:pPr marL="457200" indent="-457200">
              <a:buFont typeface="Arial" panose="020B0604020202020204" pitchFamily="34" charset="0"/>
              <a:buChar char="•"/>
            </a:pPr>
            <a:r>
              <a:rPr lang="en-US" sz="3200" dirty="0"/>
              <a:t>A simple yet effective algorithm to estimate optimal viewpoints using information from </a:t>
            </a:r>
            <a:r>
              <a:rPr lang="en-US" sz="3200" b="1" dirty="0"/>
              <a:t>3D geometry and a current texture</a:t>
            </a:r>
          </a:p>
        </p:txBody>
      </p:sp>
      <p:graphicFrame>
        <p:nvGraphicFramePr>
          <p:cNvPr id="6" name="Table 5">
            <a:extLst>
              <a:ext uri="{FF2B5EF4-FFF2-40B4-BE49-F238E27FC236}">
                <a16:creationId xmlns:a16="http://schemas.microsoft.com/office/drawing/2014/main" id="{94FF08E8-5C5D-0543-9498-466B8BE0918A}"/>
              </a:ext>
            </a:extLst>
          </p:cNvPr>
          <p:cNvGraphicFramePr>
            <a:graphicFrameLocks noGrp="1"/>
          </p:cNvGraphicFramePr>
          <p:nvPr>
            <p:extLst>
              <p:ext uri="{D42A27DB-BD31-4B8C-83A1-F6EECF244321}">
                <p14:modId xmlns:p14="http://schemas.microsoft.com/office/powerpoint/2010/main" val="1662224699"/>
              </p:ext>
            </p:extLst>
          </p:nvPr>
        </p:nvGraphicFramePr>
        <p:xfrm>
          <a:off x="1082488" y="4020189"/>
          <a:ext cx="10027024" cy="2651581"/>
        </p:xfrm>
        <a:graphic>
          <a:graphicData uri="http://schemas.openxmlformats.org/drawingml/2006/table">
            <a:tbl>
              <a:tblPr firstRow="1" bandRow="1">
                <a:tableStyleId>{5940675A-B579-460E-94D1-54222C63F5DA}</a:tableStyleId>
              </a:tblPr>
              <a:tblGrid>
                <a:gridCol w="3021107">
                  <a:extLst>
                    <a:ext uri="{9D8B030D-6E8A-4147-A177-3AD203B41FA5}">
                      <a16:colId xmlns:a16="http://schemas.microsoft.com/office/drawing/2014/main" val="1449733145"/>
                    </a:ext>
                  </a:extLst>
                </a:gridCol>
                <a:gridCol w="1792941">
                  <a:extLst>
                    <a:ext uri="{9D8B030D-6E8A-4147-A177-3AD203B41FA5}">
                      <a16:colId xmlns:a16="http://schemas.microsoft.com/office/drawing/2014/main" val="1178177201"/>
                    </a:ext>
                  </a:extLst>
                </a:gridCol>
                <a:gridCol w="2241176">
                  <a:extLst>
                    <a:ext uri="{9D8B030D-6E8A-4147-A177-3AD203B41FA5}">
                      <a16:colId xmlns:a16="http://schemas.microsoft.com/office/drawing/2014/main" val="1267074956"/>
                    </a:ext>
                  </a:extLst>
                </a:gridCol>
                <a:gridCol w="2971800">
                  <a:extLst>
                    <a:ext uri="{9D8B030D-6E8A-4147-A177-3AD203B41FA5}">
                      <a16:colId xmlns:a16="http://schemas.microsoft.com/office/drawing/2014/main" val="1991866640"/>
                    </a:ext>
                  </a:extLst>
                </a:gridCol>
              </a:tblGrid>
              <a:tr h="910758">
                <a:tc>
                  <a:txBody>
                    <a:bodyPr/>
                    <a:lstStyle/>
                    <a:p>
                      <a:endParaRPr lang="LID4096" sz="2800"/>
                    </a:p>
                  </a:txBody>
                  <a:tcPr/>
                </a:tc>
                <a:tc>
                  <a:txBody>
                    <a:bodyPr/>
                    <a:lstStyle/>
                    <a:p>
                      <a:r>
                        <a:rPr lang="en-US" sz="2800" dirty="0"/>
                        <a:t>No manual rotation</a:t>
                      </a:r>
                      <a:endParaRPr lang="LID4096" sz="2800"/>
                    </a:p>
                  </a:txBody>
                  <a:tcPr/>
                </a:tc>
                <a:tc>
                  <a:txBody>
                    <a:bodyPr/>
                    <a:lstStyle/>
                    <a:p>
                      <a:r>
                        <a:rPr lang="en-US" sz="2800" dirty="0"/>
                        <a:t>Pop up the hidden region</a:t>
                      </a:r>
                      <a:endParaRPr lang="LID4096" sz="2800"/>
                    </a:p>
                  </a:txBody>
                  <a:tcPr/>
                </a:tc>
                <a:tc>
                  <a:txBody>
                    <a:bodyPr/>
                    <a:lstStyle/>
                    <a:p>
                      <a:r>
                        <a:rPr lang="en-US" sz="2800" dirty="0"/>
                        <a:t>Supports 3D painting in general</a:t>
                      </a:r>
                      <a:endParaRPr lang="LID4096" sz="2800"/>
                    </a:p>
                  </a:txBody>
                  <a:tcPr/>
                </a:tc>
                <a:extLst>
                  <a:ext uri="{0D108BD9-81ED-4DB2-BD59-A6C34878D82A}">
                    <a16:rowId xmlns:a16="http://schemas.microsoft.com/office/drawing/2014/main" val="2253564076"/>
                  </a:ext>
                </a:extLst>
              </a:tr>
              <a:tr h="555447">
                <a:tc>
                  <a:txBody>
                    <a:bodyPr/>
                    <a:lstStyle/>
                    <a:p>
                      <a:r>
                        <a:rPr lang="en-US" sz="2800" dirty="0"/>
                        <a:t>Fu et al.</a:t>
                      </a:r>
                      <a:endParaRPr lang="LID4096" sz="2800"/>
                    </a:p>
                  </a:txBody>
                  <a:tcPr/>
                </a:tc>
                <a:tc>
                  <a:txBody>
                    <a:bodyPr/>
                    <a:lstStyle/>
                    <a:p>
                      <a:endParaRPr lang="LID4096" sz="2800"/>
                    </a:p>
                  </a:txBody>
                  <a:tcPr/>
                </a:tc>
                <a:tc>
                  <a:txBody>
                    <a:bodyPr/>
                    <a:lstStyle/>
                    <a:p>
                      <a:endParaRPr lang="LID4096" sz="2800"/>
                    </a:p>
                  </a:txBody>
                  <a:tcPr/>
                </a:tc>
                <a:tc>
                  <a:txBody>
                    <a:bodyPr/>
                    <a:lstStyle/>
                    <a:p>
                      <a:endParaRPr lang="LID4096" sz="2800"/>
                    </a:p>
                  </a:txBody>
                  <a:tcPr/>
                </a:tc>
                <a:extLst>
                  <a:ext uri="{0D108BD9-81ED-4DB2-BD59-A6C34878D82A}">
                    <a16:rowId xmlns:a16="http://schemas.microsoft.com/office/drawing/2014/main" val="1672794230"/>
                  </a:ext>
                </a:extLst>
              </a:tr>
              <a:tr h="595807">
                <a:tc>
                  <a:txBody>
                    <a:bodyPr/>
                    <a:lstStyle/>
                    <a:p>
                      <a:r>
                        <a:rPr lang="en-US" sz="2800" dirty="0"/>
                        <a:t>Ortega and Vincent</a:t>
                      </a:r>
                      <a:endParaRPr lang="LID4096" sz="2800"/>
                    </a:p>
                  </a:txBody>
                  <a:tcPr/>
                </a:tc>
                <a:tc>
                  <a:txBody>
                    <a:bodyPr/>
                    <a:lstStyle/>
                    <a:p>
                      <a:endParaRPr lang="LID4096" sz="2800"/>
                    </a:p>
                  </a:txBody>
                  <a:tcPr/>
                </a:tc>
                <a:tc>
                  <a:txBody>
                    <a:bodyPr/>
                    <a:lstStyle/>
                    <a:p>
                      <a:endParaRPr lang="LID4096" sz="2800"/>
                    </a:p>
                  </a:txBody>
                  <a:tcPr/>
                </a:tc>
                <a:tc>
                  <a:txBody>
                    <a:bodyPr/>
                    <a:lstStyle/>
                    <a:p>
                      <a:endParaRPr lang="LID4096" sz="2800"/>
                    </a:p>
                  </a:txBody>
                  <a:tcPr/>
                </a:tc>
                <a:extLst>
                  <a:ext uri="{0D108BD9-81ED-4DB2-BD59-A6C34878D82A}">
                    <a16:rowId xmlns:a16="http://schemas.microsoft.com/office/drawing/2014/main" val="4024741765"/>
                  </a:ext>
                </a:extLst>
              </a:tr>
              <a:tr h="555447">
                <a:tc>
                  <a:txBody>
                    <a:bodyPr/>
                    <a:lstStyle/>
                    <a:p>
                      <a:r>
                        <a:rPr lang="en-US" sz="2800" dirty="0" err="1"/>
                        <a:t>PaintersView</a:t>
                      </a:r>
                      <a:endParaRPr lang="LID4096" sz="2800"/>
                    </a:p>
                  </a:txBody>
                  <a:tcPr/>
                </a:tc>
                <a:tc>
                  <a:txBody>
                    <a:bodyPr/>
                    <a:lstStyle/>
                    <a:p>
                      <a:endParaRPr lang="LID4096" sz="2800"/>
                    </a:p>
                  </a:txBody>
                  <a:tcPr/>
                </a:tc>
                <a:tc>
                  <a:txBody>
                    <a:bodyPr/>
                    <a:lstStyle/>
                    <a:p>
                      <a:endParaRPr lang="LID4096" sz="2800"/>
                    </a:p>
                  </a:txBody>
                  <a:tcPr/>
                </a:tc>
                <a:tc>
                  <a:txBody>
                    <a:bodyPr/>
                    <a:lstStyle/>
                    <a:p>
                      <a:endParaRPr lang="LID4096" sz="2800"/>
                    </a:p>
                  </a:txBody>
                  <a:tcPr/>
                </a:tc>
                <a:extLst>
                  <a:ext uri="{0D108BD9-81ED-4DB2-BD59-A6C34878D82A}">
                    <a16:rowId xmlns:a16="http://schemas.microsoft.com/office/drawing/2014/main" val="1725659466"/>
                  </a:ext>
                </a:extLst>
              </a:tr>
            </a:tbl>
          </a:graphicData>
        </a:graphic>
      </p:graphicFrame>
      <p:pic>
        <p:nvPicPr>
          <p:cNvPr id="11" name="Graphic 10" descr="Smiling face with no fill">
            <a:extLst>
              <a:ext uri="{FF2B5EF4-FFF2-40B4-BE49-F238E27FC236}">
                <a16:creationId xmlns:a16="http://schemas.microsoft.com/office/drawing/2014/main" id="{1287E338-2093-074A-9559-5F533725CA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9059" y="4921931"/>
            <a:ext cx="636494" cy="636494"/>
          </a:xfrm>
          <a:prstGeom prst="rect">
            <a:avLst/>
          </a:prstGeom>
        </p:spPr>
      </p:pic>
      <p:pic>
        <p:nvPicPr>
          <p:cNvPr id="15" name="Graphic 14" descr="Sad face with no fill">
            <a:extLst>
              <a:ext uri="{FF2B5EF4-FFF2-40B4-BE49-F238E27FC236}">
                <a16:creationId xmlns:a16="http://schemas.microsoft.com/office/drawing/2014/main" id="{F9A1D7B8-0C5F-6142-9D9D-75AFFD69A5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9059" y="5486835"/>
            <a:ext cx="636494" cy="636494"/>
          </a:xfrm>
          <a:prstGeom prst="rect">
            <a:avLst/>
          </a:prstGeom>
        </p:spPr>
      </p:pic>
      <p:pic>
        <p:nvPicPr>
          <p:cNvPr id="16" name="Graphic 15" descr="Sad face with no fill">
            <a:extLst>
              <a:ext uri="{FF2B5EF4-FFF2-40B4-BE49-F238E27FC236}">
                <a16:creationId xmlns:a16="http://schemas.microsoft.com/office/drawing/2014/main" id="{59A65DEC-05E9-9441-8BA1-3F256A3AFC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930" y="4939860"/>
            <a:ext cx="636494" cy="636494"/>
          </a:xfrm>
          <a:prstGeom prst="rect">
            <a:avLst/>
          </a:prstGeom>
        </p:spPr>
      </p:pic>
      <p:pic>
        <p:nvPicPr>
          <p:cNvPr id="17" name="Graphic 16" descr="Smiling face with no fill">
            <a:extLst>
              <a:ext uri="{FF2B5EF4-FFF2-40B4-BE49-F238E27FC236}">
                <a16:creationId xmlns:a16="http://schemas.microsoft.com/office/drawing/2014/main" id="{9CE6B125-7671-B94D-A3A3-7866C5875F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9930" y="5504638"/>
            <a:ext cx="636494" cy="636494"/>
          </a:xfrm>
          <a:prstGeom prst="rect">
            <a:avLst/>
          </a:prstGeom>
        </p:spPr>
      </p:pic>
      <p:pic>
        <p:nvPicPr>
          <p:cNvPr id="18" name="Graphic 17" descr="Smiling face with no fill">
            <a:extLst>
              <a:ext uri="{FF2B5EF4-FFF2-40B4-BE49-F238E27FC236}">
                <a16:creationId xmlns:a16="http://schemas.microsoft.com/office/drawing/2014/main" id="{67FFB705-64FF-594F-AB1A-08E2204396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5706" y="4921931"/>
            <a:ext cx="636494" cy="636494"/>
          </a:xfrm>
          <a:prstGeom prst="rect">
            <a:avLst/>
          </a:prstGeom>
        </p:spPr>
      </p:pic>
      <p:pic>
        <p:nvPicPr>
          <p:cNvPr id="19" name="Graphic 18" descr="Smiling face with no fill">
            <a:extLst>
              <a:ext uri="{FF2B5EF4-FFF2-40B4-BE49-F238E27FC236}">
                <a16:creationId xmlns:a16="http://schemas.microsoft.com/office/drawing/2014/main" id="{0EC558F0-A7A7-504B-B93C-9096C1644E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2171" y="6070716"/>
            <a:ext cx="636494" cy="636494"/>
          </a:xfrm>
          <a:prstGeom prst="rect">
            <a:avLst/>
          </a:prstGeom>
        </p:spPr>
      </p:pic>
      <p:pic>
        <p:nvPicPr>
          <p:cNvPr id="20" name="Graphic 19" descr="Smiling face with no fill">
            <a:extLst>
              <a:ext uri="{FF2B5EF4-FFF2-40B4-BE49-F238E27FC236}">
                <a16:creationId xmlns:a16="http://schemas.microsoft.com/office/drawing/2014/main" id="{3E941596-557B-114B-AD43-027FADB03A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9059" y="6072009"/>
            <a:ext cx="636494" cy="636494"/>
          </a:xfrm>
          <a:prstGeom prst="rect">
            <a:avLst/>
          </a:prstGeom>
        </p:spPr>
      </p:pic>
      <p:pic>
        <p:nvPicPr>
          <p:cNvPr id="21" name="Graphic 20" descr="Smiling face with no fill">
            <a:extLst>
              <a:ext uri="{FF2B5EF4-FFF2-40B4-BE49-F238E27FC236}">
                <a16:creationId xmlns:a16="http://schemas.microsoft.com/office/drawing/2014/main" id="{687B53FE-7978-CE44-8F78-2BC112DED8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5706" y="6079890"/>
            <a:ext cx="636494" cy="636494"/>
          </a:xfrm>
          <a:prstGeom prst="rect">
            <a:avLst/>
          </a:prstGeom>
        </p:spPr>
      </p:pic>
      <p:pic>
        <p:nvPicPr>
          <p:cNvPr id="22" name="Graphic 21" descr="Sad face with no fill">
            <a:extLst>
              <a:ext uri="{FF2B5EF4-FFF2-40B4-BE49-F238E27FC236}">
                <a16:creationId xmlns:a16="http://schemas.microsoft.com/office/drawing/2014/main" id="{BBC2D0FC-FD0B-4A41-B3BC-1BC2AD926C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30704" y="5486835"/>
            <a:ext cx="636494" cy="636494"/>
          </a:xfrm>
          <a:prstGeom prst="rect">
            <a:avLst/>
          </a:prstGeom>
        </p:spPr>
      </p:pic>
    </p:spTree>
    <p:extLst>
      <p:ext uri="{BB962C8B-B14F-4D97-AF65-F5344CB8AC3E}">
        <p14:creationId xmlns:p14="http://schemas.microsoft.com/office/powerpoint/2010/main" val="2182395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1777-D03C-3F46-9C21-AF2FB8EE8592}"/>
              </a:ext>
            </a:extLst>
          </p:cNvPr>
          <p:cNvSpPr>
            <a:spLocks noGrp="1"/>
          </p:cNvSpPr>
          <p:nvPr>
            <p:ph type="title"/>
          </p:nvPr>
        </p:nvSpPr>
        <p:spPr>
          <a:xfrm>
            <a:off x="838200" y="365125"/>
            <a:ext cx="10515600" cy="1325563"/>
          </a:xfrm>
        </p:spPr>
        <p:txBody>
          <a:bodyPr/>
          <a:lstStyle/>
          <a:p>
            <a:r>
              <a:rPr lang="en-US" dirty="0"/>
              <a:t>Viewpoint Initialization</a:t>
            </a:r>
          </a:p>
        </p:txBody>
      </p:sp>
      <p:sp>
        <p:nvSpPr>
          <p:cNvPr id="4" name="Slide Number Placeholder 3">
            <a:extLst>
              <a:ext uri="{FF2B5EF4-FFF2-40B4-BE49-F238E27FC236}">
                <a16:creationId xmlns:a16="http://schemas.microsoft.com/office/drawing/2014/main" id="{B716278A-4E77-6C44-B9CD-23880693A39A}"/>
              </a:ext>
            </a:extLst>
          </p:cNvPr>
          <p:cNvSpPr>
            <a:spLocks noGrp="1"/>
          </p:cNvSpPr>
          <p:nvPr>
            <p:ph type="sldNum" sz="quarter" idx="12"/>
          </p:nvPr>
        </p:nvSpPr>
        <p:spPr/>
        <p:txBody>
          <a:bodyPr/>
          <a:lstStyle/>
          <a:p>
            <a:fld id="{CB371760-6FFE-B04B-818A-BF183C55119B}" type="slidenum">
              <a:rPr lang="en-US" smtClean="0"/>
              <a:t>25</a:t>
            </a:fld>
            <a:endParaRPr lang="en-US"/>
          </a:p>
        </p:txBody>
      </p:sp>
      <mc:AlternateContent xmlns:mc="http://schemas.openxmlformats.org/markup-compatibility/2006" xmlns:am3d="http://schemas.microsoft.com/office/drawing/2017/model3d">
        <mc:Choice Requires="am3d">
          <p:graphicFrame>
            <p:nvGraphicFramePr>
              <p:cNvPr id="19" name="3D Model 18">
                <a:extLst>
                  <a:ext uri="{FF2B5EF4-FFF2-40B4-BE49-F238E27FC236}">
                    <a16:creationId xmlns:a16="http://schemas.microsoft.com/office/drawing/2014/main" id="{DC42E822-531E-704D-9A1A-AE390D38F945}"/>
                  </a:ext>
                </a:extLst>
              </p:cNvPr>
              <p:cNvGraphicFramePr>
                <a:graphicFrameLocks noChangeAspect="1"/>
              </p:cNvGraphicFramePr>
              <p:nvPr>
                <p:extLst>
                  <p:ext uri="{D42A27DB-BD31-4B8C-83A1-F6EECF244321}">
                    <p14:modId xmlns:p14="http://schemas.microsoft.com/office/powerpoint/2010/main" val="767987309"/>
                  </p:ext>
                </p:extLst>
              </p:nvPr>
            </p:nvGraphicFramePr>
            <p:xfrm>
              <a:off x="3709669" y="1335136"/>
              <a:ext cx="4476380" cy="4679275"/>
            </p:xfrm>
            <a:graphic>
              <a:graphicData uri="http://schemas.microsoft.com/office/drawing/2017/model3d">
                <am3d:model3d r:embed="rId3">
                  <am3d:spPr>
                    <a:xfrm>
                      <a:off x="0" y="0"/>
                      <a:ext cx="4476380" cy="4679275"/>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2358896" ay="-980076" az="-778204"/>
                    <am3d:postTrans dx="0" dy="0" dz="0"/>
                  </am3d:trans>
                  <am3d:raster rName="Office3DRenderer" rVer="16.0.8326">
                    <am3d:blip r:embed="rId4"/>
                  </am3d:raster>
                  <am3d:objViewport viewportSz="65053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a:extLst>
                  <a:ext uri="{FF2B5EF4-FFF2-40B4-BE49-F238E27FC236}">
                    <a16:creationId xmlns:a16="http://schemas.microsoft.com/office/drawing/2014/main" id="{DC42E822-531E-704D-9A1A-AE390D38F945}"/>
                  </a:ext>
                </a:extLst>
              </p:cNvPr>
              <p:cNvPicPr>
                <a:picLocks noGrp="1" noRot="1" noChangeAspect="1" noMove="1" noResize="1" noEditPoints="1" noAdjustHandles="1" noChangeArrowheads="1" noChangeShapeType="1" noCrop="1"/>
              </p:cNvPicPr>
              <p:nvPr/>
            </p:nvPicPr>
            <p:blipFill>
              <a:blip r:embed="rId5"/>
              <a:stretch>
                <a:fillRect/>
              </a:stretch>
            </p:blipFill>
            <p:spPr>
              <a:xfrm>
                <a:off x="3709669" y="1335136"/>
                <a:ext cx="4476380" cy="4679275"/>
              </a:xfrm>
              <a:prstGeom prst="rect">
                <a:avLst/>
              </a:prstGeom>
            </p:spPr>
          </p:pic>
        </mc:Fallback>
      </mc:AlternateContent>
      <p:sp>
        <p:nvSpPr>
          <p:cNvPr id="57" name="TextBox 56">
            <a:extLst>
              <a:ext uri="{FF2B5EF4-FFF2-40B4-BE49-F238E27FC236}">
                <a16:creationId xmlns:a16="http://schemas.microsoft.com/office/drawing/2014/main" id="{55C6F3E1-1B75-0142-91B6-C597B0DE4828}"/>
              </a:ext>
            </a:extLst>
          </p:cNvPr>
          <p:cNvSpPr txBox="1"/>
          <p:nvPr/>
        </p:nvSpPr>
        <p:spPr>
          <a:xfrm>
            <a:off x="9868414" y="5046769"/>
            <a:ext cx="1414672" cy="769441"/>
          </a:xfrm>
          <a:prstGeom prst="rect">
            <a:avLst/>
          </a:prstGeom>
          <a:noFill/>
        </p:spPr>
        <p:txBody>
          <a:bodyPr wrap="square" rtlCol="0">
            <a:spAutoFit/>
          </a:bodyPr>
          <a:lstStyle/>
          <a:p>
            <a:r>
              <a:rPr lang="en-US" sz="4400" dirty="0"/>
              <a:t>N=70</a:t>
            </a:r>
          </a:p>
        </p:txBody>
      </p:sp>
      <p:sp>
        <p:nvSpPr>
          <p:cNvPr id="58" name="TextBox 57">
            <a:extLst>
              <a:ext uri="{FF2B5EF4-FFF2-40B4-BE49-F238E27FC236}">
                <a16:creationId xmlns:a16="http://schemas.microsoft.com/office/drawing/2014/main" id="{13DD426B-D076-D449-B96C-6ABCC9A733F1}"/>
              </a:ext>
            </a:extLst>
          </p:cNvPr>
          <p:cNvSpPr txBox="1"/>
          <p:nvPr/>
        </p:nvSpPr>
        <p:spPr>
          <a:xfrm>
            <a:off x="422606" y="6007781"/>
            <a:ext cx="7206653" cy="584775"/>
          </a:xfrm>
          <a:prstGeom prst="rect">
            <a:avLst/>
          </a:prstGeom>
          <a:noFill/>
        </p:spPr>
        <p:txBody>
          <a:bodyPr wrap="none" rtlCol="0">
            <a:spAutoFit/>
          </a:bodyPr>
          <a:lstStyle/>
          <a:p>
            <a:r>
              <a:rPr lang="en-US" sz="3200" dirty="0"/>
              <a:t>Uniformly sample around the input model</a:t>
            </a:r>
          </a:p>
        </p:txBody>
      </p:sp>
      <p:grpSp>
        <p:nvGrpSpPr>
          <p:cNvPr id="62" name="Group 61">
            <a:extLst>
              <a:ext uri="{FF2B5EF4-FFF2-40B4-BE49-F238E27FC236}">
                <a16:creationId xmlns:a16="http://schemas.microsoft.com/office/drawing/2014/main" id="{659FADDB-D28D-8640-BAD6-DB992D5586D4}"/>
              </a:ext>
            </a:extLst>
          </p:cNvPr>
          <p:cNvGrpSpPr/>
          <p:nvPr/>
        </p:nvGrpSpPr>
        <p:grpSpPr>
          <a:xfrm>
            <a:off x="8148990" y="3047566"/>
            <a:ext cx="262738" cy="936311"/>
            <a:chOff x="10222992" y="3519773"/>
            <a:chExt cx="231648" cy="782927"/>
          </a:xfrm>
        </p:grpSpPr>
        <p:sp>
          <p:nvSpPr>
            <p:cNvPr id="59" name="Oval 58">
              <a:extLst>
                <a:ext uri="{FF2B5EF4-FFF2-40B4-BE49-F238E27FC236}">
                  <a16:creationId xmlns:a16="http://schemas.microsoft.com/office/drawing/2014/main" id="{17B11172-4ABA-3C47-9068-9F58BE70864B}"/>
                </a:ext>
              </a:extLst>
            </p:cNvPr>
            <p:cNvSpPr/>
            <p:nvPr/>
          </p:nvSpPr>
          <p:spPr>
            <a:xfrm>
              <a:off x="10222992" y="3519773"/>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4A06EC5-E886-8244-AB4C-409CC7B27798}"/>
                </a:ext>
              </a:extLst>
            </p:cNvPr>
            <p:cNvSpPr/>
            <p:nvPr/>
          </p:nvSpPr>
          <p:spPr>
            <a:xfrm>
              <a:off x="10265664" y="3818477"/>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067F738-2A5C-DE4C-86E3-7AF3EE0FE211}"/>
                </a:ext>
              </a:extLst>
            </p:cNvPr>
            <p:cNvSpPr/>
            <p:nvPr/>
          </p:nvSpPr>
          <p:spPr>
            <a:xfrm>
              <a:off x="10271760" y="4117181"/>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BB9C934-96D6-B249-88D4-182C8CC67233}"/>
              </a:ext>
            </a:extLst>
          </p:cNvPr>
          <p:cNvGrpSpPr/>
          <p:nvPr/>
        </p:nvGrpSpPr>
        <p:grpSpPr>
          <a:xfrm rot="10527955">
            <a:off x="2620018" y="3700182"/>
            <a:ext cx="258252" cy="778257"/>
            <a:chOff x="10222992" y="3519773"/>
            <a:chExt cx="231648" cy="782927"/>
          </a:xfrm>
        </p:grpSpPr>
        <p:sp>
          <p:nvSpPr>
            <p:cNvPr id="64" name="Oval 63">
              <a:extLst>
                <a:ext uri="{FF2B5EF4-FFF2-40B4-BE49-F238E27FC236}">
                  <a16:creationId xmlns:a16="http://schemas.microsoft.com/office/drawing/2014/main" id="{FA896D0D-D8E6-774E-980F-E19F678D0ED3}"/>
                </a:ext>
              </a:extLst>
            </p:cNvPr>
            <p:cNvSpPr/>
            <p:nvPr/>
          </p:nvSpPr>
          <p:spPr>
            <a:xfrm>
              <a:off x="10222992" y="3519773"/>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F685DCF-792F-E247-BD56-E9BE6396F703}"/>
                </a:ext>
              </a:extLst>
            </p:cNvPr>
            <p:cNvSpPr/>
            <p:nvPr/>
          </p:nvSpPr>
          <p:spPr>
            <a:xfrm>
              <a:off x="10265664" y="3818477"/>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237596B-94BB-A749-BEDB-8695834551A1}"/>
                </a:ext>
              </a:extLst>
            </p:cNvPr>
            <p:cNvSpPr/>
            <p:nvPr/>
          </p:nvSpPr>
          <p:spPr>
            <a:xfrm>
              <a:off x="10271760" y="4117181"/>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07508CD-09AE-244B-9DE0-822D99FCB2B1}"/>
              </a:ext>
            </a:extLst>
          </p:cNvPr>
          <p:cNvGrpSpPr>
            <a:grpSpLocks noChangeAspect="1"/>
          </p:cNvGrpSpPr>
          <p:nvPr/>
        </p:nvGrpSpPr>
        <p:grpSpPr>
          <a:xfrm>
            <a:off x="6810255" y="690922"/>
            <a:ext cx="1272430" cy="1288428"/>
            <a:chOff x="7281778" y="824629"/>
            <a:chExt cx="1567458" cy="1587166"/>
          </a:xfrm>
        </p:grpSpPr>
        <p:sp>
          <p:nvSpPr>
            <p:cNvPr id="13" name="Arc 12">
              <a:extLst>
                <a:ext uri="{FF2B5EF4-FFF2-40B4-BE49-F238E27FC236}">
                  <a16:creationId xmlns:a16="http://schemas.microsoft.com/office/drawing/2014/main" id="{71903715-7174-0845-A6B2-75EA4434D3AD}"/>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D06876A-8F98-534B-B0DE-835155769689}"/>
                </a:ext>
              </a:extLst>
            </p:cNvPr>
            <p:cNvGrpSpPr/>
            <p:nvPr/>
          </p:nvGrpSpPr>
          <p:grpSpPr>
            <a:xfrm>
              <a:off x="7281778" y="824629"/>
              <a:ext cx="1567458" cy="1587166"/>
              <a:chOff x="7281778" y="824629"/>
              <a:chExt cx="1567458" cy="1587166"/>
            </a:xfrm>
          </p:grpSpPr>
          <p:sp>
            <p:nvSpPr>
              <p:cNvPr id="3" name="Arc 2">
                <a:extLst>
                  <a:ext uri="{FF2B5EF4-FFF2-40B4-BE49-F238E27FC236}">
                    <a16:creationId xmlns:a16="http://schemas.microsoft.com/office/drawing/2014/main" id="{BA218AE6-CA95-3743-B96D-657FB1947D58}"/>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3283AA65-AEFE-E840-A6E6-793A0501D39D}"/>
                  </a:ext>
                </a:extLst>
              </p:cNvPr>
              <p:cNvGrpSpPr/>
              <p:nvPr/>
            </p:nvGrpSpPr>
            <p:grpSpPr>
              <a:xfrm rot="20317086">
                <a:off x="7496296" y="1375916"/>
                <a:ext cx="1352940" cy="1035879"/>
                <a:chOff x="4703254" y="3108960"/>
                <a:chExt cx="2720345" cy="2082831"/>
              </a:xfrm>
            </p:grpSpPr>
            <p:cxnSp>
              <p:nvCxnSpPr>
                <p:cNvPr id="8" name="Straight Connector 7">
                  <a:extLst>
                    <a:ext uri="{FF2B5EF4-FFF2-40B4-BE49-F238E27FC236}">
                      <a16:creationId xmlns:a16="http://schemas.microsoft.com/office/drawing/2014/main" id="{1FDC2F31-2B4B-0D49-B7D4-A5C423894D10}"/>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9FB9D09-526F-C842-ACC4-B519D1890C51}"/>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6B6579EF-CF24-B447-8174-F158CD8277BE}"/>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7" name="Group 66">
            <a:extLst>
              <a:ext uri="{FF2B5EF4-FFF2-40B4-BE49-F238E27FC236}">
                <a16:creationId xmlns:a16="http://schemas.microsoft.com/office/drawing/2014/main" id="{DEA7D4B1-C438-374B-AB8F-92333543C7DC}"/>
              </a:ext>
            </a:extLst>
          </p:cNvPr>
          <p:cNvGrpSpPr>
            <a:grpSpLocks noChangeAspect="1"/>
          </p:cNvGrpSpPr>
          <p:nvPr/>
        </p:nvGrpSpPr>
        <p:grpSpPr>
          <a:xfrm rot="670312">
            <a:off x="7331695" y="1942553"/>
            <a:ext cx="1272430" cy="1288428"/>
            <a:chOff x="7281778" y="824629"/>
            <a:chExt cx="1567458" cy="1587166"/>
          </a:xfrm>
        </p:grpSpPr>
        <p:sp>
          <p:nvSpPr>
            <p:cNvPr id="68" name="Arc 67">
              <a:extLst>
                <a:ext uri="{FF2B5EF4-FFF2-40B4-BE49-F238E27FC236}">
                  <a16:creationId xmlns:a16="http://schemas.microsoft.com/office/drawing/2014/main" id="{346315DD-0907-3443-B09B-144012646558}"/>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9" name="Group 68">
              <a:extLst>
                <a:ext uri="{FF2B5EF4-FFF2-40B4-BE49-F238E27FC236}">
                  <a16:creationId xmlns:a16="http://schemas.microsoft.com/office/drawing/2014/main" id="{93DA0EC0-FFEF-C94F-8716-C2E2C6160F43}"/>
                </a:ext>
              </a:extLst>
            </p:cNvPr>
            <p:cNvGrpSpPr/>
            <p:nvPr/>
          </p:nvGrpSpPr>
          <p:grpSpPr>
            <a:xfrm>
              <a:off x="7281778" y="824629"/>
              <a:ext cx="1567458" cy="1587166"/>
              <a:chOff x="7281778" y="824629"/>
              <a:chExt cx="1567458" cy="1587166"/>
            </a:xfrm>
          </p:grpSpPr>
          <p:sp>
            <p:nvSpPr>
              <p:cNvPr id="70" name="Arc 69">
                <a:extLst>
                  <a:ext uri="{FF2B5EF4-FFF2-40B4-BE49-F238E27FC236}">
                    <a16:creationId xmlns:a16="http://schemas.microsoft.com/office/drawing/2014/main" id="{7C67856E-B0A6-E647-95BC-20EADB65521C}"/>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FA69EB4E-473B-3C4E-84F7-68914E09A4FD}"/>
                  </a:ext>
                </a:extLst>
              </p:cNvPr>
              <p:cNvGrpSpPr/>
              <p:nvPr/>
            </p:nvGrpSpPr>
            <p:grpSpPr>
              <a:xfrm rot="20317086">
                <a:off x="7496296" y="1375916"/>
                <a:ext cx="1352940" cy="1035879"/>
                <a:chOff x="4703254" y="3108960"/>
                <a:chExt cx="2720345" cy="2082831"/>
              </a:xfrm>
            </p:grpSpPr>
            <p:cxnSp>
              <p:nvCxnSpPr>
                <p:cNvPr id="72" name="Straight Connector 71">
                  <a:extLst>
                    <a:ext uri="{FF2B5EF4-FFF2-40B4-BE49-F238E27FC236}">
                      <a16:creationId xmlns:a16="http://schemas.microsoft.com/office/drawing/2014/main" id="{BB8459C0-75F8-A04A-BF43-0EEFBE16F87B}"/>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A13B7ABD-2309-7343-BA10-9D9A98AB23ED}"/>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6D4EA859-4085-AF42-AD27-0084218B5DB3}"/>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5" name="Group 74">
            <a:extLst>
              <a:ext uri="{FF2B5EF4-FFF2-40B4-BE49-F238E27FC236}">
                <a16:creationId xmlns:a16="http://schemas.microsoft.com/office/drawing/2014/main" id="{FE22FB36-06AD-BD49-9A41-4FB969DBF6DE}"/>
              </a:ext>
            </a:extLst>
          </p:cNvPr>
          <p:cNvGrpSpPr>
            <a:grpSpLocks noChangeAspect="1"/>
          </p:cNvGrpSpPr>
          <p:nvPr/>
        </p:nvGrpSpPr>
        <p:grpSpPr>
          <a:xfrm rot="1493783">
            <a:off x="7775513" y="4127176"/>
            <a:ext cx="1272430" cy="1288428"/>
            <a:chOff x="7281778" y="824629"/>
            <a:chExt cx="1567458" cy="1587166"/>
          </a:xfrm>
        </p:grpSpPr>
        <p:sp>
          <p:nvSpPr>
            <p:cNvPr id="76" name="Arc 75">
              <a:extLst>
                <a:ext uri="{FF2B5EF4-FFF2-40B4-BE49-F238E27FC236}">
                  <a16:creationId xmlns:a16="http://schemas.microsoft.com/office/drawing/2014/main" id="{40EF44B0-93AB-8845-B5B0-ACA23D4A9785}"/>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a:extLst>
                <a:ext uri="{FF2B5EF4-FFF2-40B4-BE49-F238E27FC236}">
                  <a16:creationId xmlns:a16="http://schemas.microsoft.com/office/drawing/2014/main" id="{FFA225AB-E126-1C44-8CCB-915A575B1FC4}"/>
                </a:ext>
              </a:extLst>
            </p:cNvPr>
            <p:cNvGrpSpPr/>
            <p:nvPr/>
          </p:nvGrpSpPr>
          <p:grpSpPr>
            <a:xfrm>
              <a:off x="7281778" y="824629"/>
              <a:ext cx="1567458" cy="1587166"/>
              <a:chOff x="7281778" y="824629"/>
              <a:chExt cx="1567458" cy="1587166"/>
            </a:xfrm>
          </p:grpSpPr>
          <p:sp>
            <p:nvSpPr>
              <p:cNvPr id="78" name="Arc 77">
                <a:extLst>
                  <a:ext uri="{FF2B5EF4-FFF2-40B4-BE49-F238E27FC236}">
                    <a16:creationId xmlns:a16="http://schemas.microsoft.com/office/drawing/2014/main" id="{E20F1649-1363-6745-9DFA-456267A15C7A}"/>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A3AFC253-4796-BE4E-84C6-098933565B74}"/>
                  </a:ext>
                </a:extLst>
              </p:cNvPr>
              <p:cNvGrpSpPr/>
              <p:nvPr/>
            </p:nvGrpSpPr>
            <p:grpSpPr>
              <a:xfrm rot="20317086">
                <a:off x="7496296" y="1375916"/>
                <a:ext cx="1352940" cy="1035879"/>
                <a:chOff x="4703254" y="3108960"/>
                <a:chExt cx="2720345" cy="2082831"/>
              </a:xfrm>
            </p:grpSpPr>
            <p:cxnSp>
              <p:nvCxnSpPr>
                <p:cNvPr id="80" name="Straight Connector 79">
                  <a:extLst>
                    <a:ext uri="{FF2B5EF4-FFF2-40B4-BE49-F238E27FC236}">
                      <a16:creationId xmlns:a16="http://schemas.microsoft.com/office/drawing/2014/main" id="{C189D6C2-066A-824D-AF49-8F98341FCDC7}"/>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630A25C-7E81-B446-82BD-F9E2772141F9}"/>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AA66B66C-0B76-F84F-BF7D-FD75C0C64814}"/>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83" name="Group 82">
            <a:extLst>
              <a:ext uri="{FF2B5EF4-FFF2-40B4-BE49-F238E27FC236}">
                <a16:creationId xmlns:a16="http://schemas.microsoft.com/office/drawing/2014/main" id="{63ECC74F-F0FA-C24C-9C13-D1BDAA7F56A3}"/>
              </a:ext>
            </a:extLst>
          </p:cNvPr>
          <p:cNvGrpSpPr>
            <a:grpSpLocks noChangeAspect="1"/>
          </p:cNvGrpSpPr>
          <p:nvPr/>
        </p:nvGrpSpPr>
        <p:grpSpPr>
          <a:xfrm rot="21161211" flipH="1">
            <a:off x="2206992" y="1153336"/>
            <a:ext cx="1272430" cy="1288428"/>
            <a:chOff x="7281778" y="824629"/>
            <a:chExt cx="1567458" cy="1587166"/>
          </a:xfrm>
        </p:grpSpPr>
        <p:sp>
          <p:nvSpPr>
            <p:cNvPr id="84" name="Arc 83">
              <a:extLst>
                <a:ext uri="{FF2B5EF4-FFF2-40B4-BE49-F238E27FC236}">
                  <a16:creationId xmlns:a16="http://schemas.microsoft.com/office/drawing/2014/main" id="{825C4058-0089-8E45-BFFF-085CDB35ED09}"/>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5" name="Group 84">
              <a:extLst>
                <a:ext uri="{FF2B5EF4-FFF2-40B4-BE49-F238E27FC236}">
                  <a16:creationId xmlns:a16="http://schemas.microsoft.com/office/drawing/2014/main" id="{E17C8812-D363-4347-AC0E-84B80ECC42D0}"/>
                </a:ext>
              </a:extLst>
            </p:cNvPr>
            <p:cNvGrpSpPr/>
            <p:nvPr/>
          </p:nvGrpSpPr>
          <p:grpSpPr>
            <a:xfrm>
              <a:off x="7281778" y="824629"/>
              <a:ext cx="1567458" cy="1587166"/>
              <a:chOff x="7281778" y="824629"/>
              <a:chExt cx="1567458" cy="1587166"/>
            </a:xfrm>
          </p:grpSpPr>
          <p:sp>
            <p:nvSpPr>
              <p:cNvPr id="86" name="Arc 85">
                <a:extLst>
                  <a:ext uri="{FF2B5EF4-FFF2-40B4-BE49-F238E27FC236}">
                    <a16:creationId xmlns:a16="http://schemas.microsoft.com/office/drawing/2014/main" id="{37AB4082-0A76-7F4A-A7A7-0A0083E71B42}"/>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87" name="Group 86">
                <a:extLst>
                  <a:ext uri="{FF2B5EF4-FFF2-40B4-BE49-F238E27FC236}">
                    <a16:creationId xmlns:a16="http://schemas.microsoft.com/office/drawing/2014/main" id="{E8D16DB6-2FAD-1043-B370-7135C491D348}"/>
                  </a:ext>
                </a:extLst>
              </p:cNvPr>
              <p:cNvGrpSpPr/>
              <p:nvPr/>
            </p:nvGrpSpPr>
            <p:grpSpPr>
              <a:xfrm rot="20317086">
                <a:off x="7496296" y="1375916"/>
                <a:ext cx="1352940" cy="1035879"/>
                <a:chOff x="4703254" y="3108960"/>
                <a:chExt cx="2720345" cy="2082831"/>
              </a:xfrm>
            </p:grpSpPr>
            <p:cxnSp>
              <p:nvCxnSpPr>
                <p:cNvPr id="88" name="Straight Connector 87">
                  <a:extLst>
                    <a:ext uri="{FF2B5EF4-FFF2-40B4-BE49-F238E27FC236}">
                      <a16:creationId xmlns:a16="http://schemas.microsoft.com/office/drawing/2014/main" id="{E616E0F2-4747-6549-A158-1E4D2C6C9280}"/>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54BEACC-71AF-ED44-B161-C95F2247FF46}"/>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BFE1DAC7-8F6E-9D43-AFE1-EC1B206CCA86}"/>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1" name="Group 90">
            <a:extLst>
              <a:ext uri="{FF2B5EF4-FFF2-40B4-BE49-F238E27FC236}">
                <a16:creationId xmlns:a16="http://schemas.microsoft.com/office/drawing/2014/main" id="{5C3071C5-ACBA-4943-861C-8D5F6F39B7EE}"/>
              </a:ext>
            </a:extLst>
          </p:cNvPr>
          <p:cNvGrpSpPr>
            <a:grpSpLocks noChangeAspect="1"/>
          </p:cNvGrpSpPr>
          <p:nvPr/>
        </p:nvGrpSpPr>
        <p:grpSpPr>
          <a:xfrm rot="20469103" flipH="1">
            <a:off x="1871221" y="2353206"/>
            <a:ext cx="1272430" cy="1288428"/>
            <a:chOff x="7281778" y="824629"/>
            <a:chExt cx="1567458" cy="1587166"/>
          </a:xfrm>
        </p:grpSpPr>
        <p:sp>
          <p:nvSpPr>
            <p:cNvPr id="92" name="Arc 91">
              <a:extLst>
                <a:ext uri="{FF2B5EF4-FFF2-40B4-BE49-F238E27FC236}">
                  <a16:creationId xmlns:a16="http://schemas.microsoft.com/office/drawing/2014/main" id="{8F31EEF9-6744-134D-8AB9-1C12AF9DEDCA}"/>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3" name="Group 92">
              <a:extLst>
                <a:ext uri="{FF2B5EF4-FFF2-40B4-BE49-F238E27FC236}">
                  <a16:creationId xmlns:a16="http://schemas.microsoft.com/office/drawing/2014/main" id="{8D94CEAA-5D48-B442-BB3C-8A02BFD3A796}"/>
                </a:ext>
              </a:extLst>
            </p:cNvPr>
            <p:cNvGrpSpPr/>
            <p:nvPr/>
          </p:nvGrpSpPr>
          <p:grpSpPr>
            <a:xfrm>
              <a:off x="7281778" y="824629"/>
              <a:ext cx="1567458" cy="1587166"/>
              <a:chOff x="7281778" y="824629"/>
              <a:chExt cx="1567458" cy="1587166"/>
            </a:xfrm>
          </p:grpSpPr>
          <p:sp>
            <p:nvSpPr>
              <p:cNvPr id="94" name="Arc 93">
                <a:extLst>
                  <a:ext uri="{FF2B5EF4-FFF2-40B4-BE49-F238E27FC236}">
                    <a16:creationId xmlns:a16="http://schemas.microsoft.com/office/drawing/2014/main" id="{0B56E3A2-9EF3-2049-95BB-468180E12CDF}"/>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7D1E3B90-3DD0-7247-89E9-2C5744B337C4}"/>
                  </a:ext>
                </a:extLst>
              </p:cNvPr>
              <p:cNvGrpSpPr/>
              <p:nvPr/>
            </p:nvGrpSpPr>
            <p:grpSpPr>
              <a:xfrm rot="20317086">
                <a:off x="7496296" y="1375916"/>
                <a:ext cx="1352940" cy="1035879"/>
                <a:chOff x="4703254" y="3108960"/>
                <a:chExt cx="2720345" cy="2082831"/>
              </a:xfrm>
            </p:grpSpPr>
            <p:cxnSp>
              <p:nvCxnSpPr>
                <p:cNvPr id="96" name="Straight Connector 95">
                  <a:extLst>
                    <a:ext uri="{FF2B5EF4-FFF2-40B4-BE49-F238E27FC236}">
                      <a16:creationId xmlns:a16="http://schemas.microsoft.com/office/drawing/2014/main" id="{BD343ECE-2F7D-F04D-9F44-35E6B1E91863}"/>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1389D8BF-0ECB-E845-B3F1-3720A19CA252}"/>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AAA144B3-C4FF-EF4B-9F6F-C5A252A5FC66}"/>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9" name="Group 98">
            <a:extLst>
              <a:ext uri="{FF2B5EF4-FFF2-40B4-BE49-F238E27FC236}">
                <a16:creationId xmlns:a16="http://schemas.microsoft.com/office/drawing/2014/main" id="{70E87DF8-B1A4-1242-9384-BE7013A7D3C3}"/>
              </a:ext>
            </a:extLst>
          </p:cNvPr>
          <p:cNvGrpSpPr>
            <a:grpSpLocks noChangeAspect="1"/>
          </p:cNvGrpSpPr>
          <p:nvPr/>
        </p:nvGrpSpPr>
        <p:grpSpPr>
          <a:xfrm rot="19341775" flipH="1">
            <a:off x="2163500" y="4602743"/>
            <a:ext cx="1272430" cy="1288428"/>
            <a:chOff x="7281778" y="824629"/>
            <a:chExt cx="1567458" cy="1587166"/>
          </a:xfrm>
        </p:grpSpPr>
        <p:sp>
          <p:nvSpPr>
            <p:cNvPr id="100" name="Arc 99">
              <a:extLst>
                <a:ext uri="{FF2B5EF4-FFF2-40B4-BE49-F238E27FC236}">
                  <a16:creationId xmlns:a16="http://schemas.microsoft.com/office/drawing/2014/main" id="{ABC908B0-0DC4-5C4A-9CFE-6E02DABF3A06}"/>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1" name="Group 100">
              <a:extLst>
                <a:ext uri="{FF2B5EF4-FFF2-40B4-BE49-F238E27FC236}">
                  <a16:creationId xmlns:a16="http://schemas.microsoft.com/office/drawing/2014/main" id="{3BFA2F86-C800-9E44-A24A-1BDAA8250239}"/>
                </a:ext>
              </a:extLst>
            </p:cNvPr>
            <p:cNvGrpSpPr/>
            <p:nvPr/>
          </p:nvGrpSpPr>
          <p:grpSpPr>
            <a:xfrm>
              <a:off x="7281778" y="824629"/>
              <a:ext cx="1567458" cy="1587166"/>
              <a:chOff x="7281778" y="824629"/>
              <a:chExt cx="1567458" cy="1587166"/>
            </a:xfrm>
          </p:grpSpPr>
          <p:sp>
            <p:nvSpPr>
              <p:cNvPr id="102" name="Arc 101">
                <a:extLst>
                  <a:ext uri="{FF2B5EF4-FFF2-40B4-BE49-F238E27FC236}">
                    <a16:creationId xmlns:a16="http://schemas.microsoft.com/office/drawing/2014/main" id="{5CD0C4F1-0690-6B48-A397-6D4F7FF85374}"/>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3" name="Group 102">
                <a:extLst>
                  <a:ext uri="{FF2B5EF4-FFF2-40B4-BE49-F238E27FC236}">
                    <a16:creationId xmlns:a16="http://schemas.microsoft.com/office/drawing/2014/main" id="{F158AB07-86C7-F74B-9325-DA74981EC6BE}"/>
                  </a:ext>
                </a:extLst>
              </p:cNvPr>
              <p:cNvGrpSpPr/>
              <p:nvPr/>
            </p:nvGrpSpPr>
            <p:grpSpPr>
              <a:xfrm rot="20317086">
                <a:off x="7496296" y="1375916"/>
                <a:ext cx="1352940" cy="1035879"/>
                <a:chOff x="4703254" y="3108960"/>
                <a:chExt cx="2720345" cy="2082831"/>
              </a:xfrm>
            </p:grpSpPr>
            <p:cxnSp>
              <p:nvCxnSpPr>
                <p:cNvPr id="104" name="Straight Connector 103">
                  <a:extLst>
                    <a:ext uri="{FF2B5EF4-FFF2-40B4-BE49-F238E27FC236}">
                      <a16:creationId xmlns:a16="http://schemas.microsoft.com/office/drawing/2014/main" id="{F22B9570-D24E-114B-B152-F3F46BBAA078}"/>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9CEEC1E3-7124-7840-BE9D-BD6DFD9736E0}"/>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106" name="Oval 105">
                  <a:extLst>
                    <a:ext uri="{FF2B5EF4-FFF2-40B4-BE49-F238E27FC236}">
                      <a16:creationId xmlns:a16="http://schemas.microsoft.com/office/drawing/2014/main" id="{B9C77ED4-E581-4640-A5DC-B31DD0465C13}"/>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1623112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1777-D03C-3F46-9C21-AF2FB8EE8592}"/>
              </a:ext>
            </a:extLst>
          </p:cNvPr>
          <p:cNvSpPr>
            <a:spLocks noGrp="1"/>
          </p:cNvSpPr>
          <p:nvPr>
            <p:ph type="title"/>
          </p:nvPr>
        </p:nvSpPr>
        <p:spPr>
          <a:xfrm>
            <a:off x="838200" y="365125"/>
            <a:ext cx="10515600" cy="1325563"/>
          </a:xfrm>
        </p:spPr>
        <p:txBody>
          <a:bodyPr/>
          <a:lstStyle/>
          <a:p>
            <a:r>
              <a:rPr lang="en-US" dirty="0"/>
              <a:t>Viewpoint Initialization</a:t>
            </a:r>
          </a:p>
        </p:txBody>
      </p:sp>
      <p:sp>
        <p:nvSpPr>
          <p:cNvPr id="4" name="Slide Number Placeholder 3">
            <a:extLst>
              <a:ext uri="{FF2B5EF4-FFF2-40B4-BE49-F238E27FC236}">
                <a16:creationId xmlns:a16="http://schemas.microsoft.com/office/drawing/2014/main" id="{B716278A-4E77-6C44-B9CD-23880693A39A}"/>
              </a:ext>
            </a:extLst>
          </p:cNvPr>
          <p:cNvSpPr>
            <a:spLocks noGrp="1"/>
          </p:cNvSpPr>
          <p:nvPr>
            <p:ph type="sldNum" sz="quarter" idx="12"/>
          </p:nvPr>
        </p:nvSpPr>
        <p:spPr/>
        <p:txBody>
          <a:bodyPr/>
          <a:lstStyle/>
          <a:p>
            <a:fld id="{CB371760-6FFE-B04B-818A-BF183C55119B}" type="slidenum">
              <a:rPr lang="en-US" smtClean="0"/>
              <a:t>26</a:t>
            </a:fld>
            <a:endParaRPr lang="en-US"/>
          </a:p>
        </p:txBody>
      </p:sp>
      <mc:AlternateContent xmlns:mc="http://schemas.openxmlformats.org/markup-compatibility/2006" xmlns:am3d="http://schemas.microsoft.com/office/drawing/2017/model3d">
        <mc:Choice Requires="am3d">
          <p:graphicFrame>
            <p:nvGraphicFramePr>
              <p:cNvPr id="19" name="3D Model 18">
                <a:extLst>
                  <a:ext uri="{FF2B5EF4-FFF2-40B4-BE49-F238E27FC236}">
                    <a16:creationId xmlns:a16="http://schemas.microsoft.com/office/drawing/2014/main" id="{DC42E822-531E-704D-9A1A-AE390D38F945}"/>
                  </a:ext>
                </a:extLst>
              </p:cNvPr>
              <p:cNvGraphicFramePr>
                <a:graphicFrameLocks noChangeAspect="1"/>
              </p:cNvGraphicFramePr>
              <p:nvPr>
                <p:extLst>
                  <p:ext uri="{D42A27DB-BD31-4B8C-83A1-F6EECF244321}">
                    <p14:modId xmlns:p14="http://schemas.microsoft.com/office/powerpoint/2010/main" val="3395864234"/>
                  </p:ext>
                </p:extLst>
              </p:nvPr>
            </p:nvGraphicFramePr>
            <p:xfrm>
              <a:off x="4001331" y="1157602"/>
              <a:ext cx="3893055" cy="5034342"/>
            </p:xfrm>
            <a:graphic>
              <a:graphicData uri="http://schemas.microsoft.com/office/drawing/2017/model3d">
                <am3d:model3d r:embed="rId3">
                  <am3d:spPr>
                    <a:xfrm>
                      <a:off x="0" y="0"/>
                      <a:ext cx="3893055" cy="5034342"/>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3728536" ay="-2158475" az="-2881245"/>
                    <am3d:postTrans dx="0" dy="0" dz="0"/>
                  </am3d:trans>
                  <am3d:raster rName="Office3DRenderer" rVer="16.0.8326">
                    <am3d:blip r:embed="rId4"/>
                  </am3d:raster>
                  <am3d:objViewport viewportSz="65053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a:extLst>
                  <a:ext uri="{FF2B5EF4-FFF2-40B4-BE49-F238E27FC236}">
                    <a16:creationId xmlns:a16="http://schemas.microsoft.com/office/drawing/2014/main" id="{DC42E822-531E-704D-9A1A-AE390D38F945}"/>
                  </a:ext>
                </a:extLst>
              </p:cNvPr>
              <p:cNvPicPr>
                <a:picLocks noGrp="1" noRot="1" noChangeAspect="1" noMove="1" noResize="1" noEditPoints="1" noAdjustHandles="1" noChangeArrowheads="1" noChangeShapeType="1" noCrop="1"/>
              </p:cNvPicPr>
              <p:nvPr/>
            </p:nvPicPr>
            <p:blipFill>
              <a:blip r:embed="rId5"/>
              <a:stretch>
                <a:fillRect/>
              </a:stretch>
            </p:blipFill>
            <p:spPr>
              <a:xfrm>
                <a:off x="4001331" y="1157602"/>
                <a:ext cx="3893055" cy="5034342"/>
              </a:xfrm>
              <a:prstGeom prst="rect">
                <a:avLst/>
              </a:prstGeom>
            </p:spPr>
          </p:pic>
        </mc:Fallback>
      </mc:AlternateContent>
      <p:sp>
        <p:nvSpPr>
          <p:cNvPr id="57" name="TextBox 56">
            <a:extLst>
              <a:ext uri="{FF2B5EF4-FFF2-40B4-BE49-F238E27FC236}">
                <a16:creationId xmlns:a16="http://schemas.microsoft.com/office/drawing/2014/main" id="{55C6F3E1-1B75-0142-91B6-C597B0DE4828}"/>
              </a:ext>
            </a:extLst>
          </p:cNvPr>
          <p:cNvSpPr txBox="1"/>
          <p:nvPr/>
        </p:nvSpPr>
        <p:spPr>
          <a:xfrm>
            <a:off x="9868414" y="5046769"/>
            <a:ext cx="1414672" cy="769441"/>
          </a:xfrm>
          <a:prstGeom prst="rect">
            <a:avLst/>
          </a:prstGeom>
          <a:noFill/>
        </p:spPr>
        <p:txBody>
          <a:bodyPr wrap="square" rtlCol="0">
            <a:spAutoFit/>
          </a:bodyPr>
          <a:lstStyle/>
          <a:p>
            <a:r>
              <a:rPr lang="en-US" sz="4400" dirty="0"/>
              <a:t>N=70</a:t>
            </a:r>
          </a:p>
        </p:txBody>
      </p:sp>
      <p:sp>
        <p:nvSpPr>
          <p:cNvPr id="58" name="TextBox 57">
            <a:extLst>
              <a:ext uri="{FF2B5EF4-FFF2-40B4-BE49-F238E27FC236}">
                <a16:creationId xmlns:a16="http://schemas.microsoft.com/office/drawing/2014/main" id="{13DD426B-D076-D449-B96C-6ABCC9A733F1}"/>
              </a:ext>
            </a:extLst>
          </p:cNvPr>
          <p:cNvSpPr txBox="1"/>
          <p:nvPr/>
        </p:nvSpPr>
        <p:spPr>
          <a:xfrm>
            <a:off x="422606" y="6007781"/>
            <a:ext cx="7206653" cy="584775"/>
          </a:xfrm>
          <a:prstGeom prst="rect">
            <a:avLst/>
          </a:prstGeom>
          <a:noFill/>
        </p:spPr>
        <p:txBody>
          <a:bodyPr wrap="none" rtlCol="0">
            <a:spAutoFit/>
          </a:bodyPr>
          <a:lstStyle/>
          <a:p>
            <a:r>
              <a:rPr lang="en-US" sz="3200" dirty="0"/>
              <a:t>Uniformly sample around the input model</a:t>
            </a:r>
          </a:p>
        </p:txBody>
      </p:sp>
      <p:grpSp>
        <p:nvGrpSpPr>
          <p:cNvPr id="62" name="Group 61">
            <a:extLst>
              <a:ext uri="{FF2B5EF4-FFF2-40B4-BE49-F238E27FC236}">
                <a16:creationId xmlns:a16="http://schemas.microsoft.com/office/drawing/2014/main" id="{659FADDB-D28D-8640-BAD6-DB992D5586D4}"/>
              </a:ext>
            </a:extLst>
          </p:cNvPr>
          <p:cNvGrpSpPr/>
          <p:nvPr/>
        </p:nvGrpSpPr>
        <p:grpSpPr>
          <a:xfrm>
            <a:off x="8148990" y="3047566"/>
            <a:ext cx="262738" cy="936311"/>
            <a:chOff x="10222992" y="3519773"/>
            <a:chExt cx="231648" cy="782927"/>
          </a:xfrm>
        </p:grpSpPr>
        <p:sp>
          <p:nvSpPr>
            <p:cNvPr id="59" name="Oval 58">
              <a:extLst>
                <a:ext uri="{FF2B5EF4-FFF2-40B4-BE49-F238E27FC236}">
                  <a16:creationId xmlns:a16="http://schemas.microsoft.com/office/drawing/2014/main" id="{17B11172-4ABA-3C47-9068-9F58BE70864B}"/>
                </a:ext>
              </a:extLst>
            </p:cNvPr>
            <p:cNvSpPr/>
            <p:nvPr/>
          </p:nvSpPr>
          <p:spPr>
            <a:xfrm>
              <a:off x="10222992" y="3519773"/>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4A06EC5-E886-8244-AB4C-409CC7B27798}"/>
                </a:ext>
              </a:extLst>
            </p:cNvPr>
            <p:cNvSpPr/>
            <p:nvPr/>
          </p:nvSpPr>
          <p:spPr>
            <a:xfrm>
              <a:off x="10265664" y="3818477"/>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067F738-2A5C-DE4C-86E3-7AF3EE0FE211}"/>
                </a:ext>
              </a:extLst>
            </p:cNvPr>
            <p:cNvSpPr/>
            <p:nvPr/>
          </p:nvSpPr>
          <p:spPr>
            <a:xfrm>
              <a:off x="10271760" y="4117181"/>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BB9C934-96D6-B249-88D4-182C8CC67233}"/>
              </a:ext>
            </a:extLst>
          </p:cNvPr>
          <p:cNvGrpSpPr/>
          <p:nvPr/>
        </p:nvGrpSpPr>
        <p:grpSpPr>
          <a:xfrm rot="10527955">
            <a:off x="2620018" y="3700182"/>
            <a:ext cx="258252" cy="778257"/>
            <a:chOff x="10222992" y="3519773"/>
            <a:chExt cx="231648" cy="782927"/>
          </a:xfrm>
        </p:grpSpPr>
        <p:sp>
          <p:nvSpPr>
            <p:cNvPr id="64" name="Oval 63">
              <a:extLst>
                <a:ext uri="{FF2B5EF4-FFF2-40B4-BE49-F238E27FC236}">
                  <a16:creationId xmlns:a16="http://schemas.microsoft.com/office/drawing/2014/main" id="{FA896D0D-D8E6-774E-980F-E19F678D0ED3}"/>
                </a:ext>
              </a:extLst>
            </p:cNvPr>
            <p:cNvSpPr/>
            <p:nvPr/>
          </p:nvSpPr>
          <p:spPr>
            <a:xfrm>
              <a:off x="10222992" y="3519773"/>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F685DCF-792F-E247-BD56-E9BE6396F703}"/>
                </a:ext>
              </a:extLst>
            </p:cNvPr>
            <p:cNvSpPr/>
            <p:nvPr/>
          </p:nvSpPr>
          <p:spPr>
            <a:xfrm>
              <a:off x="10265664" y="3818477"/>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237596B-94BB-A749-BEDB-8695834551A1}"/>
                </a:ext>
              </a:extLst>
            </p:cNvPr>
            <p:cNvSpPr/>
            <p:nvPr/>
          </p:nvSpPr>
          <p:spPr>
            <a:xfrm>
              <a:off x="10271760" y="4117181"/>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07508CD-09AE-244B-9DE0-822D99FCB2B1}"/>
              </a:ext>
            </a:extLst>
          </p:cNvPr>
          <p:cNvGrpSpPr>
            <a:grpSpLocks noChangeAspect="1"/>
          </p:cNvGrpSpPr>
          <p:nvPr/>
        </p:nvGrpSpPr>
        <p:grpSpPr>
          <a:xfrm>
            <a:off x="6810255" y="690922"/>
            <a:ext cx="1272430" cy="1288428"/>
            <a:chOff x="7281778" y="824629"/>
            <a:chExt cx="1567458" cy="1587166"/>
          </a:xfrm>
        </p:grpSpPr>
        <p:sp>
          <p:nvSpPr>
            <p:cNvPr id="13" name="Arc 12">
              <a:extLst>
                <a:ext uri="{FF2B5EF4-FFF2-40B4-BE49-F238E27FC236}">
                  <a16:creationId xmlns:a16="http://schemas.microsoft.com/office/drawing/2014/main" id="{71903715-7174-0845-A6B2-75EA4434D3AD}"/>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D06876A-8F98-534B-B0DE-835155769689}"/>
                </a:ext>
              </a:extLst>
            </p:cNvPr>
            <p:cNvGrpSpPr/>
            <p:nvPr/>
          </p:nvGrpSpPr>
          <p:grpSpPr>
            <a:xfrm>
              <a:off x="7281778" y="824629"/>
              <a:ext cx="1567458" cy="1587166"/>
              <a:chOff x="7281778" y="824629"/>
              <a:chExt cx="1567458" cy="1587166"/>
            </a:xfrm>
          </p:grpSpPr>
          <p:sp>
            <p:nvSpPr>
              <p:cNvPr id="3" name="Arc 2">
                <a:extLst>
                  <a:ext uri="{FF2B5EF4-FFF2-40B4-BE49-F238E27FC236}">
                    <a16:creationId xmlns:a16="http://schemas.microsoft.com/office/drawing/2014/main" id="{BA218AE6-CA95-3743-B96D-657FB1947D58}"/>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3283AA65-AEFE-E840-A6E6-793A0501D39D}"/>
                  </a:ext>
                </a:extLst>
              </p:cNvPr>
              <p:cNvGrpSpPr/>
              <p:nvPr/>
            </p:nvGrpSpPr>
            <p:grpSpPr>
              <a:xfrm rot="20317086">
                <a:off x="7496296" y="1375916"/>
                <a:ext cx="1352940" cy="1035879"/>
                <a:chOff x="4703254" y="3108960"/>
                <a:chExt cx="2720345" cy="2082831"/>
              </a:xfrm>
            </p:grpSpPr>
            <p:cxnSp>
              <p:nvCxnSpPr>
                <p:cNvPr id="8" name="Straight Connector 7">
                  <a:extLst>
                    <a:ext uri="{FF2B5EF4-FFF2-40B4-BE49-F238E27FC236}">
                      <a16:creationId xmlns:a16="http://schemas.microsoft.com/office/drawing/2014/main" id="{1FDC2F31-2B4B-0D49-B7D4-A5C423894D10}"/>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9FB9D09-526F-C842-ACC4-B519D1890C51}"/>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6B6579EF-CF24-B447-8174-F158CD8277BE}"/>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7" name="Group 66">
            <a:extLst>
              <a:ext uri="{FF2B5EF4-FFF2-40B4-BE49-F238E27FC236}">
                <a16:creationId xmlns:a16="http://schemas.microsoft.com/office/drawing/2014/main" id="{DEA7D4B1-C438-374B-AB8F-92333543C7DC}"/>
              </a:ext>
            </a:extLst>
          </p:cNvPr>
          <p:cNvGrpSpPr>
            <a:grpSpLocks noChangeAspect="1"/>
          </p:cNvGrpSpPr>
          <p:nvPr/>
        </p:nvGrpSpPr>
        <p:grpSpPr>
          <a:xfrm rot="670312">
            <a:off x="7331695" y="1942553"/>
            <a:ext cx="1272430" cy="1288428"/>
            <a:chOff x="7281778" y="824629"/>
            <a:chExt cx="1567458" cy="1587166"/>
          </a:xfrm>
        </p:grpSpPr>
        <p:sp>
          <p:nvSpPr>
            <p:cNvPr id="68" name="Arc 67">
              <a:extLst>
                <a:ext uri="{FF2B5EF4-FFF2-40B4-BE49-F238E27FC236}">
                  <a16:creationId xmlns:a16="http://schemas.microsoft.com/office/drawing/2014/main" id="{346315DD-0907-3443-B09B-144012646558}"/>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9" name="Group 68">
              <a:extLst>
                <a:ext uri="{FF2B5EF4-FFF2-40B4-BE49-F238E27FC236}">
                  <a16:creationId xmlns:a16="http://schemas.microsoft.com/office/drawing/2014/main" id="{93DA0EC0-FFEF-C94F-8716-C2E2C6160F43}"/>
                </a:ext>
              </a:extLst>
            </p:cNvPr>
            <p:cNvGrpSpPr/>
            <p:nvPr/>
          </p:nvGrpSpPr>
          <p:grpSpPr>
            <a:xfrm>
              <a:off x="7281778" y="824629"/>
              <a:ext cx="1567458" cy="1587166"/>
              <a:chOff x="7281778" y="824629"/>
              <a:chExt cx="1567458" cy="1587166"/>
            </a:xfrm>
          </p:grpSpPr>
          <p:sp>
            <p:nvSpPr>
              <p:cNvPr id="70" name="Arc 69">
                <a:extLst>
                  <a:ext uri="{FF2B5EF4-FFF2-40B4-BE49-F238E27FC236}">
                    <a16:creationId xmlns:a16="http://schemas.microsoft.com/office/drawing/2014/main" id="{7C67856E-B0A6-E647-95BC-20EADB65521C}"/>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FA69EB4E-473B-3C4E-84F7-68914E09A4FD}"/>
                  </a:ext>
                </a:extLst>
              </p:cNvPr>
              <p:cNvGrpSpPr/>
              <p:nvPr/>
            </p:nvGrpSpPr>
            <p:grpSpPr>
              <a:xfrm rot="20317086">
                <a:off x="7496296" y="1375916"/>
                <a:ext cx="1352940" cy="1035879"/>
                <a:chOff x="4703254" y="3108960"/>
                <a:chExt cx="2720345" cy="2082831"/>
              </a:xfrm>
            </p:grpSpPr>
            <p:cxnSp>
              <p:nvCxnSpPr>
                <p:cNvPr id="72" name="Straight Connector 71">
                  <a:extLst>
                    <a:ext uri="{FF2B5EF4-FFF2-40B4-BE49-F238E27FC236}">
                      <a16:creationId xmlns:a16="http://schemas.microsoft.com/office/drawing/2014/main" id="{BB8459C0-75F8-A04A-BF43-0EEFBE16F87B}"/>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A13B7ABD-2309-7343-BA10-9D9A98AB23ED}"/>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6D4EA859-4085-AF42-AD27-0084218B5DB3}"/>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5" name="Group 74">
            <a:extLst>
              <a:ext uri="{FF2B5EF4-FFF2-40B4-BE49-F238E27FC236}">
                <a16:creationId xmlns:a16="http://schemas.microsoft.com/office/drawing/2014/main" id="{FE22FB36-06AD-BD49-9A41-4FB969DBF6DE}"/>
              </a:ext>
            </a:extLst>
          </p:cNvPr>
          <p:cNvGrpSpPr>
            <a:grpSpLocks noChangeAspect="1"/>
          </p:cNvGrpSpPr>
          <p:nvPr/>
        </p:nvGrpSpPr>
        <p:grpSpPr>
          <a:xfrm rot="1493783">
            <a:off x="7775513" y="4127176"/>
            <a:ext cx="1272430" cy="1288428"/>
            <a:chOff x="7281778" y="824629"/>
            <a:chExt cx="1567458" cy="1587166"/>
          </a:xfrm>
        </p:grpSpPr>
        <p:sp>
          <p:nvSpPr>
            <p:cNvPr id="76" name="Arc 75">
              <a:extLst>
                <a:ext uri="{FF2B5EF4-FFF2-40B4-BE49-F238E27FC236}">
                  <a16:creationId xmlns:a16="http://schemas.microsoft.com/office/drawing/2014/main" id="{40EF44B0-93AB-8845-B5B0-ACA23D4A9785}"/>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a:extLst>
                <a:ext uri="{FF2B5EF4-FFF2-40B4-BE49-F238E27FC236}">
                  <a16:creationId xmlns:a16="http://schemas.microsoft.com/office/drawing/2014/main" id="{FFA225AB-E126-1C44-8CCB-915A575B1FC4}"/>
                </a:ext>
              </a:extLst>
            </p:cNvPr>
            <p:cNvGrpSpPr/>
            <p:nvPr/>
          </p:nvGrpSpPr>
          <p:grpSpPr>
            <a:xfrm>
              <a:off x="7281778" y="824629"/>
              <a:ext cx="1567458" cy="1587166"/>
              <a:chOff x="7281778" y="824629"/>
              <a:chExt cx="1567458" cy="1587166"/>
            </a:xfrm>
          </p:grpSpPr>
          <p:sp>
            <p:nvSpPr>
              <p:cNvPr id="78" name="Arc 77">
                <a:extLst>
                  <a:ext uri="{FF2B5EF4-FFF2-40B4-BE49-F238E27FC236}">
                    <a16:creationId xmlns:a16="http://schemas.microsoft.com/office/drawing/2014/main" id="{E20F1649-1363-6745-9DFA-456267A15C7A}"/>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A3AFC253-4796-BE4E-84C6-098933565B74}"/>
                  </a:ext>
                </a:extLst>
              </p:cNvPr>
              <p:cNvGrpSpPr/>
              <p:nvPr/>
            </p:nvGrpSpPr>
            <p:grpSpPr>
              <a:xfrm rot="20317086">
                <a:off x="7496296" y="1375916"/>
                <a:ext cx="1352940" cy="1035879"/>
                <a:chOff x="4703254" y="3108960"/>
                <a:chExt cx="2720345" cy="2082831"/>
              </a:xfrm>
            </p:grpSpPr>
            <p:cxnSp>
              <p:nvCxnSpPr>
                <p:cNvPr id="80" name="Straight Connector 79">
                  <a:extLst>
                    <a:ext uri="{FF2B5EF4-FFF2-40B4-BE49-F238E27FC236}">
                      <a16:creationId xmlns:a16="http://schemas.microsoft.com/office/drawing/2014/main" id="{C189D6C2-066A-824D-AF49-8F98341FCDC7}"/>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630A25C-7E81-B446-82BD-F9E2772141F9}"/>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AA66B66C-0B76-F84F-BF7D-FD75C0C64814}"/>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83" name="Group 82">
            <a:extLst>
              <a:ext uri="{FF2B5EF4-FFF2-40B4-BE49-F238E27FC236}">
                <a16:creationId xmlns:a16="http://schemas.microsoft.com/office/drawing/2014/main" id="{63ECC74F-F0FA-C24C-9C13-D1BDAA7F56A3}"/>
              </a:ext>
            </a:extLst>
          </p:cNvPr>
          <p:cNvGrpSpPr>
            <a:grpSpLocks noChangeAspect="1"/>
          </p:cNvGrpSpPr>
          <p:nvPr/>
        </p:nvGrpSpPr>
        <p:grpSpPr>
          <a:xfrm rot="21161211" flipH="1">
            <a:off x="2206992" y="1153336"/>
            <a:ext cx="1272430" cy="1288428"/>
            <a:chOff x="7281778" y="824629"/>
            <a:chExt cx="1567458" cy="1587166"/>
          </a:xfrm>
        </p:grpSpPr>
        <p:sp>
          <p:nvSpPr>
            <p:cNvPr id="84" name="Arc 83">
              <a:extLst>
                <a:ext uri="{FF2B5EF4-FFF2-40B4-BE49-F238E27FC236}">
                  <a16:creationId xmlns:a16="http://schemas.microsoft.com/office/drawing/2014/main" id="{825C4058-0089-8E45-BFFF-085CDB35ED09}"/>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5" name="Group 84">
              <a:extLst>
                <a:ext uri="{FF2B5EF4-FFF2-40B4-BE49-F238E27FC236}">
                  <a16:creationId xmlns:a16="http://schemas.microsoft.com/office/drawing/2014/main" id="{E17C8812-D363-4347-AC0E-84B80ECC42D0}"/>
                </a:ext>
              </a:extLst>
            </p:cNvPr>
            <p:cNvGrpSpPr/>
            <p:nvPr/>
          </p:nvGrpSpPr>
          <p:grpSpPr>
            <a:xfrm>
              <a:off x="7281778" y="824629"/>
              <a:ext cx="1567458" cy="1587166"/>
              <a:chOff x="7281778" y="824629"/>
              <a:chExt cx="1567458" cy="1587166"/>
            </a:xfrm>
          </p:grpSpPr>
          <p:sp>
            <p:nvSpPr>
              <p:cNvPr id="86" name="Arc 85">
                <a:extLst>
                  <a:ext uri="{FF2B5EF4-FFF2-40B4-BE49-F238E27FC236}">
                    <a16:creationId xmlns:a16="http://schemas.microsoft.com/office/drawing/2014/main" id="{37AB4082-0A76-7F4A-A7A7-0A0083E71B42}"/>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87" name="Group 86">
                <a:extLst>
                  <a:ext uri="{FF2B5EF4-FFF2-40B4-BE49-F238E27FC236}">
                    <a16:creationId xmlns:a16="http://schemas.microsoft.com/office/drawing/2014/main" id="{E8D16DB6-2FAD-1043-B370-7135C491D348}"/>
                  </a:ext>
                </a:extLst>
              </p:cNvPr>
              <p:cNvGrpSpPr/>
              <p:nvPr/>
            </p:nvGrpSpPr>
            <p:grpSpPr>
              <a:xfrm rot="20317086">
                <a:off x="7496296" y="1375916"/>
                <a:ext cx="1352940" cy="1035879"/>
                <a:chOff x="4703254" y="3108960"/>
                <a:chExt cx="2720345" cy="2082831"/>
              </a:xfrm>
            </p:grpSpPr>
            <p:cxnSp>
              <p:nvCxnSpPr>
                <p:cNvPr id="88" name="Straight Connector 87">
                  <a:extLst>
                    <a:ext uri="{FF2B5EF4-FFF2-40B4-BE49-F238E27FC236}">
                      <a16:creationId xmlns:a16="http://schemas.microsoft.com/office/drawing/2014/main" id="{E616E0F2-4747-6549-A158-1E4D2C6C9280}"/>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54BEACC-71AF-ED44-B161-C95F2247FF46}"/>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BFE1DAC7-8F6E-9D43-AFE1-EC1B206CCA86}"/>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1" name="Group 90">
            <a:extLst>
              <a:ext uri="{FF2B5EF4-FFF2-40B4-BE49-F238E27FC236}">
                <a16:creationId xmlns:a16="http://schemas.microsoft.com/office/drawing/2014/main" id="{5C3071C5-ACBA-4943-861C-8D5F6F39B7EE}"/>
              </a:ext>
            </a:extLst>
          </p:cNvPr>
          <p:cNvGrpSpPr>
            <a:grpSpLocks noChangeAspect="1"/>
          </p:cNvGrpSpPr>
          <p:nvPr/>
        </p:nvGrpSpPr>
        <p:grpSpPr>
          <a:xfrm rot="20469103" flipH="1">
            <a:off x="1871221" y="2353206"/>
            <a:ext cx="1272430" cy="1288428"/>
            <a:chOff x="7281778" y="824629"/>
            <a:chExt cx="1567458" cy="1587166"/>
          </a:xfrm>
        </p:grpSpPr>
        <p:sp>
          <p:nvSpPr>
            <p:cNvPr id="92" name="Arc 91">
              <a:extLst>
                <a:ext uri="{FF2B5EF4-FFF2-40B4-BE49-F238E27FC236}">
                  <a16:creationId xmlns:a16="http://schemas.microsoft.com/office/drawing/2014/main" id="{8F31EEF9-6744-134D-8AB9-1C12AF9DEDCA}"/>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3" name="Group 92">
              <a:extLst>
                <a:ext uri="{FF2B5EF4-FFF2-40B4-BE49-F238E27FC236}">
                  <a16:creationId xmlns:a16="http://schemas.microsoft.com/office/drawing/2014/main" id="{8D94CEAA-5D48-B442-BB3C-8A02BFD3A796}"/>
                </a:ext>
              </a:extLst>
            </p:cNvPr>
            <p:cNvGrpSpPr/>
            <p:nvPr/>
          </p:nvGrpSpPr>
          <p:grpSpPr>
            <a:xfrm>
              <a:off x="7281778" y="824629"/>
              <a:ext cx="1567458" cy="1587166"/>
              <a:chOff x="7281778" y="824629"/>
              <a:chExt cx="1567458" cy="1587166"/>
            </a:xfrm>
          </p:grpSpPr>
          <p:sp>
            <p:nvSpPr>
              <p:cNvPr id="94" name="Arc 93">
                <a:extLst>
                  <a:ext uri="{FF2B5EF4-FFF2-40B4-BE49-F238E27FC236}">
                    <a16:creationId xmlns:a16="http://schemas.microsoft.com/office/drawing/2014/main" id="{0B56E3A2-9EF3-2049-95BB-468180E12CDF}"/>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7D1E3B90-3DD0-7247-89E9-2C5744B337C4}"/>
                  </a:ext>
                </a:extLst>
              </p:cNvPr>
              <p:cNvGrpSpPr/>
              <p:nvPr/>
            </p:nvGrpSpPr>
            <p:grpSpPr>
              <a:xfrm rot="20317086">
                <a:off x="7496296" y="1375916"/>
                <a:ext cx="1352940" cy="1035879"/>
                <a:chOff x="4703254" y="3108960"/>
                <a:chExt cx="2720345" cy="2082831"/>
              </a:xfrm>
            </p:grpSpPr>
            <p:cxnSp>
              <p:nvCxnSpPr>
                <p:cNvPr id="96" name="Straight Connector 95">
                  <a:extLst>
                    <a:ext uri="{FF2B5EF4-FFF2-40B4-BE49-F238E27FC236}">
                      <a16:creationId xmlns:a16="http://schemas.microsoft.com/office/drawing/2014/main" id="{BD343ECE-2F7D-F04D-9F44-35E6B1E91863}"/>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1389D8BF-0ECB-E845-B3F1-3720A19CA252}"/>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AAA144B3-C4FF-EF4B-9F6F-C5A252A5FC66}"/>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9" name="Group 98">
            <a:extLst>
              <a:ext uri="{FF2B5EF4-FFF2-40B4-BE49-F238E27FC236}">
                <a16:creationId xmlns:a16="http://schemas.microsoft.com/office/drawing/2014/main" id="{70E87DF8-B1A4-1242-9384-BE7013A7D3C3}"/>
              </a:ext>
            </a:extLst>
          </p:cNvPr>
          <p:cNvGrpSpPr>
            <a:grpSpLocks noChangeAspect="1"/>
          </p:cNvGrpSpPr>
          <p:nvPr/>
        </p:nvGrpSpPr>
        <p:grpSpPr>
          <a:xfrm rot="19341775" flipH="1">
            <a:off x="2163500" y="4602743"/>
            <a:ext cx="1272430" cy="1288428"/>
            <a:chOff x="7281778" y="824629"/>
            <a:chExt cx="1567458" cy="1587166"/>
          </a:xfrm>
        </p:grpSpPr>
        <p:sp>
          <p:nvSpPr>
            <p:cNvPr id="100" name="Arc 99">
              <a:extLst>
                <a:ext uri="{FF2B5EF4-FFF2-40B4-BE49-F238E27FC236}">
                  <a16:creationId xmlns:a16="http://schemas.microsoft.com/office/drawing/2014/main" id="{ABC908B0-0DC4-5C4A-9CFE-6E02DABF3A06}"/>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1" name="Group 100">
              <a:extLst>
                <a:ext uri="{FF2B5EF4-FFF2-40B4-BE49-F238E27FC236}">
                  <a16:creationId xmlns:a16="http://schemas.microsoft.com/office/drawing/2014/main" id="{3BFA2F86-C800-9E44-A24A-1BDAA8250239}"/>
                </a:ext>
              </a:extLst>
            </p:cNvPr>
            <p:cNvGrpSpPr/>
            <p:nvPr/>
          </p:nvGrpSpPr>
          <p:grpSpPr>
            <a:xfrm>
              <a:off x="7281778" y="824629"/>
              <a:ext cx="1567458" cy="1587166"/>
              <a:chOff x="7281778" y="824629"/>
              <a:chExt cx="1567458" cy="1587166"/>
            </a:xfrm>
          </p:grpSpPr>
          <p:sp>
            <p:nvSpPr>
              <p:cNvPr id="102" name="Arc 101">
                <a:extLst>
                  <a:ext uri="{FF2B5EF4-FFF2-40B4-BE49-F238E27FC236}">
                    <a16:creationId xmlns:a16="http://schemas.microsoft.com/office/drawing/2014/main" id="{5CD0C4F1-0690-6B48-A397-6D4F7FF85374}"/>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3" name="Group 102">
                <a:extLst>
                  <a:ext uri="{FF2B5EF4-FFF2-40B4-BE49-F238E27FC236}">
                    <a16:creationId xmlns:a16="http://schemas.microsoft.com/office/drawing/2014/main" id="{F158AB07-86C7-F74B-9325-DA74981EC6BE}"/>
                  </a:ext>
                </a:extLst>
              </p:cNvPr>
              <p:cNvGrpSpPr/>
              <p:nvPr/>
            </p:nvGrpSpPr>
            <p:grpSpPr>
              <a:xfrm rot="20317086">
                <a:off x="7496296" y="1375916"/>
                <a:ext cx="1352940" cy="1035879"/>
                <a:chOff x="4703254" y="3108960"/>
                <a:chExt cx="2720345" cy="2082831"/>
              </a:xfrm>
            </p:grpSpPr>
            <p:cxnSp>
              <p:nvCxnSpPr>
                <p:cNvPr id="104" name="Straight Connector 103">
                  <a:extLst>
                    <a:ext uri="{FF2B5EF4-FFF2-40B4-BE49-F238E27FC236}">
                      <a16:creationId xmlns:a16="http://schemas.microsoft.com/office/drawing/2014/main" id="{F22B9570-D24E-114B-B152-F3F46BBAA078}"/>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9CEEC1E3-7124-7840-BE9D-BD6DFD9736E0}"/>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106" name="Oval 105">
                  <a:extLst>
                    <a:ext uri="{FF2B5EF4-FFF2-40B4-BE49-F238E27FC236}">
                      <a16:creationId xmlns:a16="http://schemas.microsoft.com/office/drawing/2014/main" id="{B9C77ED4-E581-4640-A5DC-B31DD0465C13}"/>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07" name="Oval 106">
            <a:extLst>
              <a:ext uri="{FF2B5EF4-FFF2-40B4-BE49-F238E27FC236}">
                <a16:creationId xmlns:a16="http://schemas.microsoft.com/office/drawing/2014/main" id="{F3A0C301-2973-D84D-9C81-69045FA2F542}"/>
              </a:ext>
            </a:extLst>
          </p:cNvPr>
          <p:cNvSpPr/>
          <p:nvPr/>
        </p:nvSpPr>
        <p:spPr>
          <a:xfrm>
            <a:off x="6509691" y="534310"/>
            <a:ext cx="1770049" cy="16841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15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1777-D03C-3F46-9C21-AF2FB8EE8592}"/>
              </a:ext>
            </a:extLst>
          </p:cNvPr>
          <p:cNvSpPr>
            <a:spLocks noGrp="1"/>
          </p:cNvSpPr>
          <p:nvPr>
            <p:ph type="title"/>
          </p:nvPr>
        </p:nvSpPr>
        <p:spPr>
          <a:xfrm>
            <a:off x="838200" y="365125"/>
            <a:ext cx="10515600" cy="1325563"/>
          </a:xfrm>
        </p:spPr>
        <p:txBody>
          <a:bodyPr/>
          <a:lstStyle/>
          <a:p>
            <a:r>
              <a:rPr lang="en-US" dirty="0"/>
              <a:t>Viewpoint Initialization</a:t>
            </a:r>
          </a:p>
        </p:txBody>
      </p:sp>
      <p:sp>
        <p:nvSpPr>
          <p:cNvPr id="4" name="Slide Number Placeholder 3">
            <a:extLst>
              <a:ext uri="{FF2B5EF4-FFF2-40B4-BE49-F238E27FC236}">
                <a16:creationId xmlns:a16="http://schemas.microsoft.com/office/drawing/2014/main" id="{B716278A-4E77-6C44-B9CD-23880693A39A}"/>
              </a:ext>
            </a:extLst>
          </p:cNvPr>
          <p:cNvSpPr>
            <a:spLocks noGrp="1"/>
          </p:cNvSpPr>
          <p:nvPr>
            <p:ph type="sldNum" sz="quarter" idx="12"/>
          </p:nvPr>
        </p:nvSpPr>
        <p:spPr/>
        <p:txBody>
          <a:bodyPr/>
          <a:lstStyle/>
          <a:p>
            <a:fld id="{CB371760-6FFE-B04B-818A-BF183C55119B}" type="slidenum">
              <a:rPr lang="en-US" smtClean="0"/>
              <a:t>27</a:t>
            </a:fld>
            <a:endParaRPr lang="en-US"/>
          </a:p>
        </p:txBody>
      </p:sp>
      <mc:AlternateContent xmlns:mc="http://schemas.openxmlformats.org/markup-compatibility/2006" xmlns:am3d="http://schemas.microsoft.com/office/drawing/2017/model3d">
        <mc:Choice Requires="am3d">
          <p:graphicFrame>
            <p:nvGraphicFramePr>
              <p:cNvPr id="19" name="3D Model 18">
                <a:extLst>
                  <a:ext uri="{FF2B5EF4-FFF2-40B4-BE49-F238E27FC236}">
                    <a16:creationId xmlns:a16="http://schemas.microsoft.com/office/drawing/2014/main" id="{DC42E822-531E-704D-9A1A-AE390D38F945}"/>
                  </a:ext>
                </a:extLst>
              </p:cNvPr>
              <p:cNvGraphicFramePr>
                <a:graphicFrameLocks noChangeAspect="1"/>
              </p:cNvGraphicFramePr>
              <p:nvPr>
                <p:extLst>
                  <p:ext uri="{D42A27DB-BD31-4B8C-83A1-F6EECF244321}">
                    <p14:modId xmlns:p14="http://schemas.microsoft.com/office/powerpoint/2010/main" val="2829345105"/>
                  </p:ext>
                </p:extLst>
              </p:nvPr>
            </p:nvGraphicFramePr>
            <p:xfrm>
              <a:off x="4001330" y="1626797"/>
              <a:ext cx="3893056" cy="4095951"/>
            </p:xfrm>
            <a:graphic>
              <a:graphicData uri="http://schemas.microsoft.com/office/drawing/2017/model3d">
                <am3d:model3d r:embed="rId3">
                  <am3d:spPr>
                    <a:xfrm>
                      <a:off x="0" y="0"/>
                      <a:ext cx="3893056" cy="4095951"/>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1833351" ay="1675920" az="-927460"/>
                    <am3d:postTrans dx="0" dy="0" dz="0"/>
                  </am3d:trans>
                  <am3d:raster rName="Office3DRenderer" rVer="16.0.8326">
                    <am3d:blip r:embed="rId4"/>
                  </am3d:raster>
                  <am3d:objViewport viewportSz="65053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a:extLst>
                  <a:ext uri="{FF2B5EF4-FFF2-40B4-BE49-F238E27FC236}">
                    <a16:creationId xmlns:a16="http://schemas.microsoft.com/office/drawing/2014/main" id="{DC42E822-531E-704D-9A1A-AE390D38F945}"/>
                  </a:ext>
                </a:extLst>
              </p:cNvPr>
              <p:cNvPicPr>
                <a:picLocks noGrp="1" noRot="1" noChangeAspect="1" noMove="1" noResize="1" noEditPoints="1" noAdjustHandles="1" noChangeArrowheads="1" noChangeShapeType="1" noCrop="1"/>
              </p:cNvPicPr>
              <p:nvPr/>
            </p:nvPicPr>
            <p:blipFill>
              <a:blip r:embed="rId5"/>
              <a:stretch>
                <a:fillRect/>
              </a:stretch>
            </p:blipFill>
            <p:spPr>
              <a:xfrm>
                <a:off x="4001330" y="1626797"/>
                <a:ext cx="3893056" cy="4095951"/>
              </a:xfrm>
              <a:prstGeom prst="rect">
                <a:avLst/>
              </a:prstGeom>
            </p:spPr>
          </p:pic>
        </mc:Fallback>
      </mc:AlternateContent>
      <p:sp>
        <p:nvSpPr>
          <p:cNvPr id="57" name="TextBox 56">
            <a:extLst>
              <a:ext uri="{FF2B5EF4-FFF2-40B4-BE49-F238E27FC236}">
                <a16:creationId xmlns:a16="http://schemas.microsoft.com/office/drawing/2014/main" id="{55C6F3E1-1B75-0142-91B6-C597B0DE4828}"/>
              </a:ext>
            </a:extLst>
          </p:cNvPr>
          <p:cNvSpPr txBox="1"/>
          <p:nvPr/>
        </p:nvSpPr>
        <p:spPr>
          <a:xfrm>
            <a:off x="9868414" y="5046769"/>
            <a:ext cx="1414672" cy="769441"/>
          </a:xfrm>
          <a:prstGeom prst="rect">
            <a:avLst/>
          </a:prstGeom>
          <a:noFill/>
        </p:spPr>
        <p:txBody>
          <a:bodyPr wrap="square" rtlCol="0">
            <a:spAutoFit/>
          </a:bodyPr>
          <a:lstStyle/>
          <a:p>
            <a:r>
              <a:rPr lang="en-US" sz="4400" dirty="0"/>
              <a:t>N=70</a:t>
            </a:r>
          </a:p>
        </p:txBody>
      </p:sp>
      <p:sp>
        <p:nvSpPr>
          <p:cNvPr id="58" name="TextBox 57">
            <a:extLst>
              <a:ext uri="{FF2B5EF4-FFF2-40B4-BE49-F238E27FC236}">
                <a16:creationId xmlns:a16="http://schemas.microsoft.com/office/drawing/2014/main" id="{13DD426B-D076-D449-B96C-6ABCC9A733F1}"/>
              </a:ext>
            </a:extLst>
          </p:cNvPr>
          <p:cNvSpPr txBox="1"/>
          <p:nvPr/>
        </p:nvSpPr>
        <p:spPr>
          <a:xfrm>
            <a:off x="422606" y="6007781"/>
            <a:ext cx="7206653" cy="584775"/>
          </a:xfrm>
          <a:prstGeom prst="rect">
            <a:avLst/>
          </a:prstGeom>
          <a:noFill/>
        </p:spPr>
        <p:txBody>
          <a:bodyPr wrap="none" rtlCol="0">
            <a:spAutoFit/>
          </a:bodyPr>
          <a:lstStyle/>
          <a:p>
            <a:r>
              <a:rPr lang="en-US" sz="3200" dirty="0"/>
              <a:t>Uniformly sample around the input model</a:t>
            </a:r>
          </a:p>
        </p:txBody>
      </p:sp>
      <p:grpSp>
        <p:nvGrpSpPr>
          <p:cNvPr id="62" name="Group 61">
            <a:extLst>
              <a:ext uri="{FF2B5EF4-FFF2-40B4-BE49-F238E27FC236}">
                <a16:creationId xmlns:a16="http://schemas.microsoft.com/office/drawing/2014/main" id="{659FADDB-D28D-8640-BAD6-DB992D5586D4}"/>
              </a:ext>
            </a:extLst>
          </p:cNvPr>
          <p:cNvGrpSpPr/>
          <p:nvPr/>
        </p:nvGrpSpPr>
        <p:grpSpPr>
          <a:xfrm>
            <a:off x="8148990" y="3047566"/>
            <a:ext cx="262738" cy="936311"/>
            <a:chOff x="10222992" y="3519773"/>
            <a:chExt cx="231648" cy="782927"/>
          </a:xfrm>
        </p:grpSpPr>
        <p:sp>
          <p:nvSpPr>
            <p:cNvPr id="59" name="Oval 58">
              <a:extLst>
                <a:ext uri="{FF2B5EF4-FFF2-40B4-BE49-F238E27FC236}">
                  <a16:creationId xmlns:a16="http://schemas.microsoft.com/office/drawing/2014/main" id="{17B11172-4ABA-3C47-9068-9F58BE70864B}"/>
                </a:ext>
              </a:extLst>
            </p:cNvPr>
            <p:cNvSpPr/>
            <p:nvPr/>
          </p:nvSpPr>
          <p:spPr>
            <a:xfrm>
              <a:off x="10222992" y="3519773"/>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4A06EC5-E886-8244-AB4C-409CC7B27798}"/>
                </a:ext>
              </a:extLst>
            </p:cNvPr>
            <p:cNvSpPr/>
            <p:nvPr/>
          </p:nvSpPr>
          <p:spPr>
            <a:xfrm>
              <a:off x="10265664" y="3818477"/>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067F738-2A5C-DE4C-86E3-7AF3EE0FE211}"/>
                </a:ext>
              </a:extLst>
            </p:cNvPr>
            <p:cNvSpPr/>
            <p:nvPr/>
          </p:nvSpPr>
          <p:spPr>
            <a:xfrm>
              <a:off x="10271760" y="4117181"/>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BB9C934-96D6-B249-88D4-182C8CC67233}"/>
              </a:ext>
            </a:extLst>
          </p:cNvPr>
          <p:cNvGrpSpPr/>
          <p:nvPr/>
        </p:nvGrpSpPr>
        <p:grpSpPr>
          <a:xfrm rot="10527955">
            <a:off x="2620018" y="3700182"/>
            <a:ext cx="258252" cy="778257"/>
            <a:chOff x="10222992" y="3519773"/>
            <a:chExt cx="231648" cy="782927"/>
          </a:xfrm>
        </p:grpSpPr>
        <p:sp>
          <p:nvSpPr>
            <p:cNvPr id="64" name="Oval 63">
              <a:extLst>
                <a:ext uri="{FF2B5EF4-FFF2-40B4-BE49-F238E27FC236}">
                  <a16:creationId xmlns:a16="http://schemas.microsoft.com/office/drawing/2014/main" id="{FA896D0D-D8E6-774E-980F-E19F678D0ED3}"/>
                </a:ext>
              </a:extLst>
            </p:cNvPr>
            <p:cNvSpPr/>
            <p:nvPr/>
          </p:nvSpPr>
          <p:spPr>
            <a:xfrm>
              <a:off x="10222992" y="3519773"/>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F685DCF-792F-E247-BD56-E9BE6396F703}"/>
                </a:ext>
              </a:extLst>
            </p:cNvPr>
            <p:cNvSpPr/>
            <p:nvPr/>
          </p:nvSpPr>
          <p:spPr>
            <a:xfrm>
              <a:off x="10265664" y="3818477"/>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237596B-94BB-A749-BEDB-8695834551A1}"/>
                </a:ext>
              </a:extLst>
            </p:cNvPr>
            <p:cNvSpPr/>
            <p:nvPr/>
          </p:nvSpPr>
          <p:spPr>
            <a:xfrm>
              <a:off x="10271760" y="4117181"/>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07508CD-09AE-244B-9DE0-822D99FCB2B1}"/>
              </a:ext>
            </a:extLst>
          </p:cNvPr>
          <p:cNvGrpSpPr>
            <a:grpSpLocks noChangeAspect="1"/>
          </p:cNvGrpSpPr>
          <p:nvPr/>
        </p:nvGrpSpPr>
        <p:grpSpPr>
          <a:xfrm>
            <a:off x="6810255" y="690922"/>
            <a:ext cx="1272430" cy="1288428"/>
            <a:chOff x="7281778" y="824629"/>
            <a:chExt cx="1567458" cy="1587166"/>
          </a:xfrm>
        </p:grpSpPr>
        <p:sp>
          <p:nvSpPr>
            <p:cNvPr id="13" name="Arc 12">
              <a:extLst>
                <a:ext uri="{FF2B5EF4-FFF2-40B4-BE49-F238E27FC236}">
                  <a16:creationId xmlns:a16="http://schemas.microsoft.com/office/drawing/2014/main" id="{71903715-7174-0845-A6B2-75EA4434D3AD}"/>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D06876A-8F98-534B-B0DE-835155769689}"/>
                </a:ext>
              </a:extLst>
            </p:cNvPr>
            <p:cNvGrpSpPr/>
            <p:nvPr/>
          </p:nvGrpSpPr>
          <p:grpSpPr>
            <a:xfrm>
              <a:off x="7281778" y="824629"/>
              <a:ext cx="1567458" cy="1587166"/>
              <a:chOff x="7281778" y="824629"/>
              <a:chExt cx="1567458" cy="1587166"/>
            </a:xfrm>
          </p:grpSpPr>
          <p:sp>
            <p:nvSpPr>
              <p:cNvPr id="3" name="Arc 2">
                <a:extLst>
                  <a:ext uri="{FF2B5EF4-FFF2-40B4-BE49-F238E27FC236}">
                    <a16:creationId xmlns:a16="http://schemas.microsoft.com/office/drawing/2014/main" id="{BA218AE6-CA95-3743-B96D-657FB1947D58}"/>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3283AA65-AEFE-E840-A6E6-793A0501D39D}"/>
                  </a:ext>
                </a:extLst>
              </p:cNvPr>
              <p:cNvGrpSpPr/>
              <p:nvPr/>
            </p:nvGrpSpPr>
            <p:grpSpPr>
              <a:xfrm rot="20317086">
                <a:off x="7496296" y="1375916"/>
                <a:ext cx="1352940" cy="1035879"/>
                <a:chOff x="4703254" y="3108960"/>
                <a:chExt cx="2720345" cy="2082831"/>
              </a:xfrm>
            </p:grpSpPr>
            <p:cxnSp>
              <p:nvCxnSpPr>
                <p:cNvPr id="8" name="Straight Connector 7">
                  <a:extLst>
                    <a:ext uri="{FF2B5EF4-FFF2-40B4-BE49-F238E27FC236}">
                      <a16:creationId xmlns:a16="http://schemas.microsoft.com/office/drawing/2014/main" id="{1FDC2F31-2B4B-0D49-B7D4-A5C423894D10}"/>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9FB9D09-526F-C842-ACC4-B519D1890C51}"/>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6B6579EF-CF24-B447-8174-F158CD8277BE}"/>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7" name="Group 66">
            <a:extLst>
              <a:ext uri="{FF2B5EF4-FFF2-40B4-BE49-F238E27FC236}">
                <a16:creationId xmlns:a16="http://schemas.microsoft.com/office/drawing/2014/main" id="{DEA7D4B1-C438-374B-AB8F-92333543C7DC}"/>
              </a:ext>
            </a:extLst>
          </p:cNvPr>
          <p:cNvGrpSpPr>
            <a:grpSpLocks noChangeAspect="1"/>
          </p:cNvGrpSpPr>
          <p:nvPr/>
        </p:nvGrpSpPr>
        <p:grpSpPr>
          <a:xfrm rot="670312">
            <a:off x="7331695" y="1942553"/>
            <a:ext cx="1272430" cy="1288428"/>
            <a:chOff x="7281778" y="824629"/>
            <a:chExt cx="1567458" cy="1587166"/>
          </a:xfrm>
        </p:grpSpPr>
        <p:sp>
          <p:nvSpPr>
            <p:cNvPr id="68" name="Arc 67">
              <a:extLst>
                <a:ext uri="{FF2B5EF4-FFF2-40B4-BE49-F238E27FC236}">
                  <a16:creationId xmlns:a16="http://schemas.microsoft.com/office/drawing/2014/main" id="{346315DD-0907-3443-B09B-144012646558}"/>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9" name="Group 68">
              <a:extLst>
                <a:ext uri="{FF2B5EF4-FFF2-40B4-BE49-F238E27FC236}">
                  <a16:creationId xmlns:a16="http://schemas.microsoft.com/office/drawing/2014/main" id="{93DA0EC0-FFEF-C94F-8716-C2E2C6160F43}"/>
                </a:ext>
              </a:extLst>
            </p:cNvPr>
            <p:cNvGrpSpPr/>
            <p:nvPr/>
          </p:nvGrpSpPr>
          <p:grpSpPr>
            <a:xfrm>
              <a:off x="7281778" y="824629"/>
              <a:ext cx="1567458" cy="1587166"/>
              <a:chOff x="7281778" y="824629"/>
              <a:chExt cx="1567458" cy="1587166"/>
            </a:xfrm>
          </p:grpSpPr>
          <p:sp>
            <p:nvSpPr>
              <p:cNvPr id="70" name="Arc 69">
                <a:extLst>
                  <a:ext uri="{FF2B5EF4-FFF2-40B4-BE49-F238E27FC236}">
                    <a16:creationId xmlns:a16="http://schemas.microsoft.com/office/drawing/2014/main" id="{7C67856E-B0A6-E647-95BC-20EADB65521C}"/>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FA69EB4E-473B-3C4E-84F7-68914E09A4FD}"/>
                  </a:ext>
                </a:extLst>
              </p:cNvPr>
              <p:cNvGrpSpPr/>
              <p:nvPr/>
            </p:nvGrpSpPr>
            <p:grpSpPr>
              <a:xfrm rot="20317086">
                <a:off x="7496296" y="1375916"/>
                <a:ext cx="1352940" cy="1035879"/>
                <a:chOff x="4703254" y="3108960"/>
                <a:chExt cx="2720345" cy="2082831"/>
              </a:xfrm>
            </p:grpSpPr>
            <p:cxnSp>
              <p:nvCxnSpPr>
                <p:cNvPr id="72" name="Straight Connector 71">
                  <a:extLst>
                    <a:ext uri="{FF2B5EF4-FFF2-40B4-BE49-F238E27FC236}">
                      <a16:creationId xmlns:a16="http://schemas.microsoft.com/office/drawing/2014/main" id="{BB8459C0-75F8-A04A-BF43-0EEFBE16F87B}"/>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A13B7ABD-2309-7343-BA10-9D9A98AB23ED}"/>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6D4EA859-4085-AF42-AD27-0084218B5DB3}"/>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5" name="Group 74">
            <a:extLst>
              <a:ext uri="{FF2B5EF4-FFF2-40B4-BE49-F238E27FC236}">
                <a16:creationId xmlns:a16="http://schemas.microsoft.com/office/drawing/2014/main" id="{FE22FB36-06AD-BD49-9A41-4FB969DBF6DE}"/>
              </a:ext>
            </a:extLst>
          </p:cNvPr>
          <p:cNvGrpSpPr>
            <a:grpSpLocks noChangeAspect="1"/>
          </p:cNvGrpSpPr>
          <p:nvPr/>
        </p:nvGrpSpPr>
        <p:grpSpPr>
          <a:xfrm rot="1493783">
            <a:off x="7775513" y="4127176"/>
            <a:ext cx="1272430" cy="1288428"/>
            <a:chOff x="7281778" y="824629"/>
            <a:chExt cx="1567458" cy="1587166"/>
          </a:xfrm>
        </p:grpSpPr>
        <p:sp>
          <p:nvSpPr>
            <p:cNvPr id="76" name="Arc 75">
              <a:extLst>
                <a:ext uri="{FF2B5EF4-FFF2-40B4-BE49-F238E27FC236}">
                  <a16:creationId xmlns:a16="http://schemas.microsoft.com/office/drawing/2014/main" id="{40EF44B0-93AB-8845-B5B0-ACA23D4A9785}"/>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a:extLst>
                <a:ext uri="{FF2B5EF4-FFF2-40B4-BE49-F238E27FC236}">
                  <a16:creationId xmlns:a16="http://schemas.microsoft.com/office/drawing/2014/main" id="{FFA225AB-E126-1C44-8CCB-915A575B1FC4}"/>
                </a:ext>
              </a:extLst>
            </p:cNvPr>
            <p:cNvGrpSpPr/>
            <p:nvPr/>
          </p:nvGrpSpPr>
          <p:grpSpPr>
            <a:xfrm>
              <a:off x="7281778" y="824629"/>
              <a:ext cx="1567458" cy="1587166"/>
              <a:chOff x="7281778" y="824629"/>
              <a:chExt cx="1567458" cy="1587166"/>
            </a:xfrm>
          </p:grpSpPr>
          <p:sp>
            <p:nvSpPr>
              <p:cNvPr id="78" name="Arc 77">
                <a:extLst>
                  <a:ext uri="{FF2B5EF4-FFF2-40B4-BE49-F238E27FC236}">
                    <a16:creationId xmlns:a16="http://schemas.microsoft.com/office/drawing/2014/main" id="{E20F1649-1363-6745-9DFA-456267A15C7A}"/>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A3AFC253-4796-BE4E-84C6-098933565B74}"/>
                  </a:ext>
                </a:extLst>
              </p:cNvPr>
              <p:cNvGrpSpPr/>
              <p:nvPr/>
            </p:nvGrpSpPr>
            <p:grpSpPr>
              <a:xfrm rot="20317086">
                <a:off x="7496296" y="1375916"/>
                <a:ext cx="1352940" cy="1035879"/>
                <a:chOff x="4703254" y="3108960"/>
                <a:chExt cx="2720345" cy="2082831"/>
              </a:xfrm>
            </p:grpSpPr>
            <p:cxnSp>
              <p:nvCxnSpPr>
                <p:cNvPr id="80" name="Straight Connector 79">
                  <a:extLst>
                    <a:ext uri="{FF2B5EF4-FFF2-40B4-BE49-F238E27FC236}">
                      <a16:creationId xmlns:a16="http://schemas.microsoft.com/office/drawing/2014/main" id="{C189D6C2-066A-824D-AF49-8F98341FCDC7}"/>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630A25C-7E81-B446-82BD-F9E2772141F9}"/>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AA66B66C-0B76-F84F-BF7D-FD75C0C64814}"/>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83" name="Group 82">
            <a:extLst>
              <a:ext uri="{FF2B5EF4-FFF2-40B4-BE49-F238E27FC236}">
                <a16:creationId xmlns:a16="http://schemas.microsoft.com/office/drawing/2014/main" id="{63ECC74F-F0FA-C24C-9C13-D1BDAA7F56A3}"/>
              </a:ext>
            </a:extLst>
          </p:cNvPr>
          <p:cNvGrpSpPr>
            <a:grpSpLocks noChangeAspect="1"/>
          </p:cNvGrpSpPr>
          <p:nvPr/>
        </p:nvGrpSpPr>
        <p:grpSpPr>
          <a:xfrm rot="21161211" flipH="1">
            <a:off x="2206992" y="1153336"/>
            <a:ext cx="1272430" cy="1288428"/>
            <a:chOff x="7281778" y="824629"/>
            <a:chExt cx="1567458" cy="1587166"/>
          </a:xfrm>
        </p:grpSpPr>
        <p:sp>
          <p:nvSpPr>
            <p:cNvPr id="84" name="Arc 83">
              <a:extLst>
                <a:ext uri="{FF2B5EF4-FFF2-40B4-BE49-F238E27FC236}">
                  <a16:creationId xmlns:a16="http://schemas.microsoft.com/office/drawing/2014/main" id="{825C4058-0089-8E45-BFFF-085CDB35ED09}"/>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5" name="Group 84">
              <a:extLst>
                <a:ext uri="{FF2B5EF4-FFF2-40B4-BE49-F238E27FC236}">
                  <a16:creationId xmlns:a16="http://schemas.microsoft.com/office/drawing/2014/main" id="{E17C8812-D363-4347-AC0E-84B80ECC42D0}"/>
                </a:ext>
              </a:extLst>
            </p:cNvPr>
            <p:cNvGrpSpPr/>
            <p:nvPr/>
          </p:nvGrpSpPr>
          <p:grpSpPr>
            <a:xfrm>
              <a:off x="7281778" y="824629"/>
              <a:ext cx="1567458" cy="1587166"/>
              <a:chOff x="7281778" y="824629"/>
              <a:chExt cx="1567458" cy="1587166"/>
            </a:xfrm>
          </p:grpSpPr>
          <p:sp>
            <p:nvSpPr>
              <p:cNvPr id="86" name="Arc 85">
                <a:extLst>
                  <a:ext uri="{FF2B5EF4-FFF2-40B4-BE49-F238E27FC236}">
                    <a16:creationId xmlns:a16="http://schemas.microsoft.com/office/drawing/2014/main" id="{37AB4082-0A76-7F4A-A7A7-0A0083E71B42}"/>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87" name="Group 86">
                <a:extLst>
                  <a:ext uri="{FF2B5EF4-FFF2-40B4-BE49-F238E27FC236}">
                    <a16:creationId xmlns:a16="http://schemas.microsoft.com/office/drawing/2014/main" id="{E8D16DB6-2FAD-1043-B370-7135C491D348}"/>
                  </a:ext>
                </a:extLst>
              </p:cNvPr>
              <p:cNvGrpSpPr/>
              <p:nvPr/>
            </p:nvGrpSpPr>
            <p:grpSpPr>
              <a:xfrm rot="20317086">
                <a:off x="7496296" y="1375916"/>
                <a:ext cx="1352940" cy="1035879"/>
                <a:chOff x="4703254" y="3108960"/>
                <a:chExt cx="2720345" cy="2082831"/>
              </a:xfrm>
            </p:grpSpPr>
            <p:cxnSp>
              <p:nvCxnSpPr>
                <p:cNvPr id="88" name="Straight Connector 87">
                  <a:extLst>
                    <a:ext uri="{FF2B5EF4-FFF2-40B4-BE49-F238E27FC236}">
                      <a16:creationId xmlns:a16="http://schemas.microsoft.com/office/drawing/2014/main" id="{E616E0F2-4747-6549-A158-1E4D2C6C9280}"/>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54BEACC-71AF-ED44-B161-C95F2247FF46}"/>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BFE1DAC7-8F6E-9D43-AFE1-EC1B206CCA86}"/>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1" name="Group 90">
            <a:extLst>
              <a:ext uri="{FF2B5EF4-FFF2-40B4-BE49-F238E27FC236}">
                <a16:creationId xmlns:a16="http://schemas.microsoft.com/office/drawing/2014/main" id="{5C3071C5-ACBA-4943-861C-8D5F6F39B7EE}"/>
              </a:ext>
            </a:extLst>
          </p:cNvPr>
          <p:cNvGrpSpPr>
            <a:grpSpLocks noChangeAspect="1"/>
          </p:cNvGrpSpPr>
          <p:nvPr/>
        </p:nvGrpSpPr>
        <p:grpSpPr>
          <a:xfrm rot="20469103" flipH="1">
            <a:off x="1871221" y="2353206"/>
            <a:ext cx="1272430" cy="1288428"/>
            <a:chOff x="7281778" y="824629"/>
            <a:chExt cx="1567458" cy="1587166"/>
          </a:xfrm>
        </p:grpSpPr>
        <p:sp>
          <p:nvSpPr>
            <p:cNvPr id="92" name="Arc 91">
              <a:extLst>
                <a:ext uri="{FF2B5EF4-FFF2-40B4-BE49-F238E27FC236}">
                  <a16:creationId xmlns:a16="http://schemas.microsoft.com/office/drawing/2014/main" id="{8F31EEF9-6744-134D-8AB9-1C12AF9DEDCA}"/>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3" name="Group 92">
              <a:extLst>
                <a:ext uri="{FF2B5EF4-FFF2-40B4-BE49-F238E27FC236}">
                  <a16:creationId xmlns:a16="http://schemas.microsoft.com/office/drawing/2014/main" id="{8D94CEAA-5D48-B442-BB3C-8A02BFD3A796}"/>
                </a:ext>
              </a:extLst>
            </p:cNvPr>
            <p:cNvGrpSpPr/>
            <p:nvPr/>
          </p:nvGrpSpPr>
          <p:grpSpPr>
            <a:xfrm>
              <a:off x="7281778" y="824629"/>
              <a:ext cx="1567458" cy="1587166"/>
              <a:chOff x="7281778" y="824629"/>
              <a:chExt cx="1567458" cy="1587166"/>
            </a:xfrm>
          </p:grpSpPr>
          <p:sp>
            <p:nvSpPr>
              <p:cNvPr id="94" name="Arc 93">
                <a:extLst>
                  <a:ext uri="{FF2B5EF4-FFF2-40B4-BE49-F238E27FC236}">
                    <a16:creationId xmlns:a16="http://schemas.microsoft.com/office/drawing/2014/main" id="{0B56E3A2-9EF3-2049-95BB-468180E12CDF}"/>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7D1E3B90-3DD0-7247-89E9-2C5744B337C4}"/>
                  </a:ext>
                </a:extLst>
              </p:cNvPr>
              <p:cNvGrpSpPr/>
              <p:nvPr/>
            </p:nvGrpSpPr>
            <p:grpSpPr>
              <a:xfrm rot="20317086">
                <a:off x="7496296" y="1375916"/>
                <a:ext cx="1352940" cy="1035879"/>
                <a:chOff x="4703254" y="3108960"/>
                <a:chExt cx="2720345" cy="2082831"/>
              </a:xfrm>
            </p:grpSpPr>
            <p:cxnSp>
              <p:nvCxnSpPr>
                <p:cNvPr id="96" name="Straight Connector 95">
                  <a:extLst>
                    <a:ext uri="{FF2B5EF4-FFF2-40B4-BE49-F238E27FC236}">
                      <a16:creationId xmlns:a16="http://schemas.microsoft.com/office/drawing/2014/main" id="{BD343ECE-2F7D-F04D-9F44-35E6B1E91863}"/>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1389D8BF-0ECB-E845-B3F1-3720A19CA252}"/>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AAA144B3-C4FF-EF4B-9F6F-C5A252A5FC66}"/>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9" name="Group 98">
            <a:extLst>
              <a:ext uri="{FF2B5EF4-FFF2-40B4-BE49-F238E27FC236}">
                <a16:creationId xmlns:a16="http://schemas.microsoft.com/office/drawing/2014/main" id="{70E87DF8-B1A4-1242-9384-BE7013A7D3C3}"/>
              </a:ext>
            </a:extLst>
          </p:cNvPr>
          <p:cNvGrpSpPr>
            <a:grpSpLocks noChangeAspect="1"/>
          </p:cNvGrpSpPr>
          <p:nvPr/>
        </p:nvGrpSpPr>
        <p:grpSpPr>
          <a:xfrm rot="19341775" flipH="1">
            <a:off x="2163500" y="4602743"/>
            <a:ext cx="1272430" cy="1288428"/>
            <a:chOff x="7281778" y="824629"/>
            <a:chExt cx="1567458" cy="1587166"/>
          </a:xfrm>
        </p:grpSpPr>
        <p:sp>
          <p:nvSpPr>
            <p:cNvPr id="100" name="Arc 99">
              <a:extLst>
                <a:ext uri="{FF2B5EF4-FFF2-40B4-BE49-F238E27FC236}">
                  <a16:creationId xmlns:a16="http://schemas.microsoft.com/office/drawing/2014/main" id="{ABC908B0-0DC4-5C4A-9CFE-6E02DABF3A06}"/>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1" name="Group 100">
              <a:extLst>
                <a:ext uri="{FF2B5EF4-FFF2-40B4-BE49-F238E27FC236}">
                  <a16:creationId xmlns:a16="http://schemas.microsoft.com/office/drawing/2014/main" id="{3BFA2F86-C800-9E44-A24A-1BDAA8250239}"/>
                </a:ext>
              </a:extLst>
            </p:cNvPr>
            <p:cNvGrpSpPr/>
            <p:nvPr/>
          </p:nvGrpSpPr>
          <p:grpSpPr>
            <a:xfrm>
              <a:off x="7281778" y="824629"/>
              <a:ext cx="1567458" cy="1587166"/>
              <a:chOff x="7281778" y="824629"/>
              <a:chExt cx="1567458" cy="1587166"/>
            </a:xfrm>
          </p:grpSpPr>
          <p:sp>
            <p:nvSpPr>
              <p:cNvPr id="102" name="Arc 101">
                <a:extLst>
                  <a:ext uri="{FF2B5EF4-FFF2-40B4-BE49-F238E27FC236}">
                    <a16:creationId xmlns:a16="http://schemas.microsoft.com/office/drawing/2014/main" id="{5CD0C4F1-0690-6B48-A397-6D4F7FF85374}"/>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3" name="Group 102">
                <a:extLst>
                  <a:ext uri="{FF2B5EF4-FFF2-40B4-BE49-F238E27FC236}">
                    <a16:creationId xmlns:a16="http://schemas.microsoft.com/office/drawing/2014/main" id="{F158AB07-86C7-F74B-9325-DA74981EC6BE}"/>
                  </a:ext>
                </a:extLst>
              </p:cNvPr>
              <p:cNvGrpSpPr/>
              <p:nvPr/>
            </p:nvGrpSpPr>
            <p:grpSpPr>
              <a:xfrm rot="20317086">
                <a:off x="7496296" y="1375916"/>
                <a:ext cx="1352940" cy="1035879"/>
                <a:chOff x="4703254" y="3108960"/>
                <a:chExt cx="2720345" cy="2082831"/>
              </a:xfrm>
            </p:grpSpPr>
            <p:cxnSp>
              <p:nvCxnSpPr>
                <p:cNvPr id="104" name="Straight Connector 103">
                  <a:extLst>
                    <a:ext uri="{FF2B5EF4-FFF2-40B4-BE49-F238E27FC236}">
                      <a16:creationId xmlns:a16="http://schemas.microsoft.com/office/drawing/2014/main" id="{F22B9570-D24E-114B-B152-F3F46BBAA078}"/>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9CEEC1E3-7124-7840-BE9D-BD6DFD9736E0}"/>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106" name="Oval 105">
                  <a:extLst>
                    <a:ext uri="{FF2B5EF4-FFF2-40B4-BE49-F238E27FC236}">
                      <a16:creationId xmlns:a16="http://schemas.microsoft.com/office/drawing/2014/main" id="{B9C77ED4-E581-4640-A5DC-B31DD0465C13}"/>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08" name="Oval 107">
            <a:extLst>
              <a:ext uri="{FF2B5EF4-FFF2-40B4-BE49-F238E27FC236}">
                <a16:creationId xmlns:a16="http://schemas.microsoft.com/office/drawing/2014/main" id="{F4414D93-E6D5-2343-B29D-4ECC883D503E}"/>
              </a:ext>
            </a:extLst>
          </p:cNvPr>
          <p:cNvSpPr/>
          <p:nvPr/>
        </p:nvSpPr>
        <p:spPr>
          <a:xfrm>
            <a:off x="2140292" y="4437439"/>
            <a:ext cx="1648098" cy="15572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02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1777-D03C-3F46-9C21-AF2FB8EE8592}"/>
              </a:ext>
            </a:extLst>
          </p:cNvPr>
          <p:cNvSpPr>
            <a:spLocks noGrp="1"/>
          </p:cNvSpPr>
          <p:nvPr>
            <p:ph type="title"/>
          </p:nvPr>
        </p:nvSpPr>
        <p:spPr>
          <a:xfrm>
            <a:off x="838200" y="365125"/>
            <a:ext cx="10515600" cy="1325563"/>
          </a:xfrm>
        </p:spPr>
        <p:txBody>
          <a:bodyPr/>
          <a:lstStyle/>
          <a:p>
            <a:r>
              <a:rPr lang="en-US" dirty="0"/>
              <a:t>Viewpoint Function</a:t>
            </a:r>
          </a:p>
        </p:txBody>
      </p:sp>
      <p:sp>
        <p:nvSpPr>
          <p:cNvPr id="4" name="Slide Number Placeholder 3">
            <a:extLst>
              <a:ext uri="{FF2B5EF4-FFF2-40B4-BE49-F238E27FC236}">
                <a16:creationId xmlns:a16="http://schemas.microsoft.com/office/drawing/2014/main" id="{B716278A-4E77-6C44-B9CD-23880693A39A}"/>
              </a:ext>
            </a:extLst>
          </p:cNvPr>
          <p:cNvSpPr>
            <a:spLocks noGrp="1"/>
          </p:cNvSpPr>
          <p:nvPr>
            <p:ph type="sldNum" sz="quarter" idx="12"/>
          </p:nvPr>
        </p:nvSpPr>
        <p:spPr/>
        <p:txBody>
          <a:bodyPr/>
          <a:lstStyle/>
          <a:p>
            <a:fld id="{CB371760-6FFE-B04B-818A-BF183C55119B}" type="slidenum">
              <a:rPr lang="en-US" smtClean="0"/>
              <a:t>28</a:t>
            </a:fld>
            <a:endParaRPr lang="en-US" dirty="0"/>
          </a:p>
        </p:txBody>
      </p:sp>
      <mc:AlternateContent xmlns:mc="http://schemas.openxmlformats.org/markup-compatibility/2006" xmlns:am3d="http://schemas.microsoft.com/office/drawing/2017/model3d">
        <mc:Choice Requires="am3d">
          <p:graphicFrame>
            <p:nvGraphicFramePr>
              <p:cNvPr id="19" name="3D Model 18">
                <a:extLst>
                  <a:ext uri="{FF2B5EF4-FFF2-40B4-BE49-F238E27FC236}">
                    <a16:creationId xmlns:a16="http://schemas.microsoft.com/office/drawing/2014/main" id="{DC42E822-531E-704D-9A1A-AE390D38F945}"/>
                  </a:ext>
                </a:extLst>
              </p:cNvPr>
              <p:cNvGraphicFramePr>
                <a:graphicFrameLocks noChangeAspect="1"/>
              </p:cNvGraphicFramePr>
              <p:nvPr>
                <p:extLst>
                  <p:ext uri="{D42A27DB-BD31-4B8C-83A1-F6EECF244321}">
                    <p14:modId xmlns:p14="http://schemas.microsoft.com/office/powerpoint/2010/main" val="2542568026"/>
                  </p:ext>
                </p:extLst>
              </p:nvPr>
            </p:nvGraphicFramePr>
            <p:xfrm>
              <a:off x="151102" y="1533127"/>
              <a:ext cx="3766246" cy="5186513"/>
            </p:xfrm>
            <a:graphic>
              <a:graphicData uri="http://schemas.microsoft.com/office/drawing/2017/model3d">
                <am3d:model3d r:embed="rId3">
                  <am3d:spPr>
                    <a:xfrm>
                      <a:off x="0" y="0"/>
                      <a:ext cx="3766246" cy="5186513"/>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4264424" ay="-1898690" az="-3409950"/>
                    <am3d:postTrans dx="0" dy="0" dz="0"/>
                  </am3d:trans>
                  <am3d:raster rName="Office3DRenderer" rVer="16.0.8326">
                    <am3d:blip r:embed="rId4"/>
                  </am3d:raster>
                  <am3d:objViewport viewportSz="65053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a:extLst>
                  <a:ext uri="{FF2B5EF4-FFF2-40B4-BE49-F238E27FC236}">
                    <a16:creationId xmlns:a16="http://schemas.microsoft.com/office/drawing/2014/main" id="{DC42E822-531E-704D-9A1A-AE390D38F945}"/>
                  </a:ext>
                </a:extLst>
              </p:cNvPr>
              <p:cNvPicPr>
                <a:picLocks noGrp="1" noRot="1" noChangeAspect="1" noMove="1" noResize="1" noEditPoints="1" noAdjustHandles="1" noChangeArrowheads="1" noChangeShapeType="1" noCrop="1"/>
              </p:cNvPicPr>
              <p:nvPr/>
            </p:nvPicPr>
            <p:blipFill>
              <a:blip r:embed="rId5"/>
              <a:stretch>
                <a:fillRect/>
              </a:stretch>
            </p:blipFill>
            <p:spPr>
              <a:xfrm>
                <a:off x="151102" y="1533127"/>
                <a:ext cx="3766246" cy="5186513"/>
              </a:xfrm>
              <a:prstGeom prst="rect">
                <a:avLst/>
              </a:prstGeom>
            </p:spPr>
          </p:pic>
        </mc:Fallback>
      </mc:AlternateContent>
      <p:sp>
        <p:nvSpPr>
          <p:cNvPr id="3" name="Oval 2">
            <a:extLst>
              <a:ext uri="{FF2B5EF4-FFF2-40B4-BE49-F238E27FC236}">
                <a16:creationId xmlns:a16="http://schemas.microsoft.com/office/drawing/2014/main" id="{35075F11-F22A-FC47-A629-0A40EA00F9EF}"/>
              </a:ext>
            </a:extLst>
          </p:cNvPr>
          <p:cNvSpPr/>
          <p:nvPr/>
        </p:nvSpPr>
        <p:spPr>
          <a:xfrm>
            <a:off x="3167650" y="1385918"/>
            <a:ext cx="1650988" cy="16016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2D417B-0596-224D-BA06-E69F7A2D50D9}"/>
              </a:ext>
            </a:extLst>
          </p:cNvPr>
          <p:cNvSpPr txBox="1"/>
          <p:nvPr/>
        </p:nvSpPr>
        <p:spPr>
          <a:xfrm>
            <a:off x="4601573" y="2855029"/>
            <a:ext cx="4153701" cy="646331"/>
          </a:xfrm>
          <a:prstGeom prst="rect">
            <a:avLst/>
          </a:prstGeom>
          <a:noFill/>
        </p:spPr>
        <p:txBody>
          <a:bodyPr wrap="none" rtlCol="0">
            <a:spAutoFit/>
          </a:bodyPr>
          <a:lstStyle/>
          <a:p>
            <a:r>
              <a:rPr lang="en-US" sz="3600" dirty="0"/>
              <a:t>For each viewpoints:</a:t>
            </a:r>
          </a:p>
        </p:txBody>
      </p:sp>
      <p:pic>
        <p:nvPicPr>
          <p:cNvPr id="7" name="Picture 6">
            <a:extLst>
              <a:ext uri="{FF2B5EF4-FFF2-40B4-BE49-F238E27FC236}">
                <a16:creationId xmlns:a16="http://schemas.microsoft.com/office/drawing/2014/main" id="{60F0D514-545D-8A41-990C-49550BFD7A5D}"/>
              </a:ext>
            </a:extLst>
          </p:cNvPr>
          <p:cNvPicPr>
            <a:picLocks noChangeAspect="1"/>
          </p:cNvPicPr>
          <p:nvPr/>
        </p:nvPicPr>
        <p:blipFill>
          <a:blip r:embed="rId6"/>
          <a:stretch>
            <a:fillRect/>
          </a:stretch>
        </p:blipFill>
        <p:spPr>
          <a:xfrm>
            <a:off x="5364729" y="3601361"/>
            <a:ext cx="6062490" cy="673610"/>
          </a:xfrm>
          <a:prstGeom prst="rect">
            <a:avLst/>
          </a:prstGeom>
        </p:spPr>
      </p:pic>
      <p:sp>
        <p:nvSpPr>
          <p:cNvPr id="57" name="TextBox 56">
            <a:extLst>
              <a:ext uri="{FF2B5EF4-FFF2-40B4-BE49-F238E27FC236}">
                <a16:creationId xmlns:a16="http://schemas.microsoft.com/office/drawing/2014/main" id="{C6224404-8196-CF4B-9129-B01F7CB8C85B}"/>
              </a:ext>
            </a:extLst>
          </p:cNvPr>
          <p:cNvSpPr txBox="1"/>
          <p:nvPr/>
        </p:nvSpPr>
        <p:spPr>
          <a:xfrm>
            <a:off x="6096001" y="4719535"/>
            <a:ext cx="5553456" cy="1384995"/>
          </a:xfrm>
          <a:prstGeom prst="rect">
            <a:avLst/>
          </a:prstGeom>
          <a:noFill/>
        </p:spPr>
        <p:txBody>
          <a:bodyPr wrap="square" rtlCol="0">
            <a:spAutoFit/>
          </a:bodyPr>
          <a:lstStyle/>
          <a:p>
            <a:r>
              <a:rPr lang="en-US" sz="2800" dirty="0"/>
              <a:t>                   : Geometry information</a:t>
            </a:r>
          </a:p>
          <a:p>
            <a:r>
              <a:rPr lang="en-US" sz="2800" dirty="0"/>
              <a:t>         : Current texture painting</a:t>
            </a:r>
          </a:p>
          <a:p>
            <a:r>
              <a:rPr lang="en-US" sz="2800" dirty="0"/>
              <a:t>= 0.04 (empirically)</a:t>
            </a:r>
          </a:p>
        </p:txBody>
      </p:sp>
      <p:pic>
        <p:nvPicPr>
          <p:cNvPr id="10" name="Picture 9">
            <a:extLst>
              <a:ext uri="{FF2B5EF4-FFF2-40B4-BE49-F238E27FC236}">
                <a16:creationId xmlns:a16="http://schemas.microsoft.com/office/drawing/2014/main" id="{0B9C53A1-C023-1C41-9F0D-BFD0B057686E}"/>
              </a:ext>
            </a:extLst>
          </p:cNvPr>
          <p:cNvPicPr>
            <a:picLocks noChangeAspect="1"/>
          </p:cNvPicPr>
          <p:nvPr/>
        </p:nvPicPr>
        <p:blipFill>
          <a:blip r:embed="rId7"/>
          <a:stretch>
            <a:fillRect/>
          </a:stretch>
        </p:blipFill>
        <p:spPr>
          <a:xfrm>
            <a:off x="5644285" y="4719535"/>
            <a:ext cx="1845789" cy="450192"/>
          </a:xfrm>
          <a:prstGeom prst="rect">
            <a:avLst/>
          </a:prstGeom>
        </p:spPr>
      </p:pic>
      <p:pic>
        <p:nvPicPr>
          <p:cNvPr id="12" name="Picture 11">
            <a:extLst>
              <a:ext uri="{FF2B5EF4-FFF2-40B4-BE49-F238E27FC236}">
                <a16:creationId xmlns:a16="http://schemas.microsoft.com/office/drawing/2014/main" id="{DCB169A8-40A6-434B-9AB0-5754E04F881B}"/>
              </a:ext>
            </a:extLst>
          </p:cNvPr>
          <p:cNvPicPr>
            <a:picLocks noChangeAspect="1"/>
          </p:cNvPicPr>
          <p:nvPr/>
        </p:nvPicPr>
        <p:blipFill>
          <a:blip r:embed="rId8"/>
          <a:stretch>
            <a:fillRect/>
          </a:stretch>
        </p:blipFill>
        <p:spPr>
          <a:xfrm>
            <a:off x="5644285" y="5159745"/>
            <a:ext cx="1123053" cy="431943"/>
          </a:xfrm>
          <a:prstGeom prst="rect">
            <a:avLst/>
          </a:prstGeom>
        </p:spPr>
      </p:pic>
      <p:pic>
        <p:nvPicPr>
          <p:cNvPr id="16" name="Picture 15">
            <a:extLst>
              <a:ext uri="{FF2B5EF4-FFF2-40B4-BE49-F238E27FC236}">
                <a16:creationId xmlns:a16="http://schemas.microsoft.com/office/drawing/2014/main" id="{B39E0872-65B6-7B4D-B542-3CA59A238053}"/>
              </a:ext>
            </a:extLst>
          </p:cNvPr>
          <p:cNvPicPr>
            <a:picLocks noChangeAspect="1"/>
          </p:cNvPicPr>
          <p:nvPr/>
        </p:nvPicPr>
        <p:blipFill>
          <a:blip r:embed="rId9"/>
          <a:stretch>
            <a:fillRect/>
          </a:stretch>
        </p:blipFill>
        <p:spPr>
          <a:xfrm>
            <a:off x="5694585" y="5708031"/>
            <a:ext cx="346634" cy="247596"/>
          </a:xfrm>
          <a:prstGeom prst="rect">
            <a:avLst/>
          </a:prstGeom>
        </p:spPr>
      </p:pic>
      <p:grpSp>
        <p:nvGrpSpPr>
          <p:cNvPr id="20" name="Group 19">
            <a:extLst>
              <a:ext uri="{FF2B5EF4-FFF2-40B4-BE49-F238E27FC236}">
                <a16:creationId xmlns:a16="http://schemas.microsoft.com/office/drawing/2014/main" id="{B9FF6E8F-6CC8-AB46-946B-6F6396D3F2A3}"/>
              </a:ext>
            </a:extLst>
          </p:cNvPr>
          <p:cNvGrpSpPr>
            <a:grpSpLocks noChangeAspect="1"/>
          </p:cNvGrpSpPr>
          <p:nvPr/>
        </p:nvGrpSpPr>
        <p:grpSpPr>
          <a:xfrm>
            <a:off x="3492349" y="1449721"/>
            <a:ext cx="1272430" cy="1288428"/>
            <a:chOff x="7281778" y="824629"/>
            <a:chExt cx="1567458" cy="1587166"/>
          </a:xfrm>
        </p:grpSpPr>
        <p:sp>
          <p:nvSpPr>
            <p:cNvPr id="21" name="Arc 20">
              <a:extLst>
                <a:ext uri="{FF2B5EF4-FFF2-40B4-BE49-F238E27FC236}">
                  <a16:creationId xmlns:a16="http://schemas.microsoft.com/office/drawing/2014/main" id="{3606A7CA-E94D-B841-B8D3-4FD468B483A3}"/>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 name="Group 21">
              <a:extLst>
                <a:ext uri="{FF2B5EF4-FFF2-40B4-BE49-F238E27FC236}">
                  <a16:creationId xmlns:a16="http://schemas.microsoft.com/office/drawing/2014/main" id="{C8C42505-E6B1-7944-BCEF-7B6AAE6F2DBE}"/>
                </a:ext>
              </a:extLst>
            </p:cNvPr>
            <p:cNvGrpSpPr/>
            <p:nvPr/>
          </p:nvGrpSpPr>
          <p:grpSpPr>
            <a:xfrm>
              <a:off x="7281778" y="824629"/>
              <a:ext cx="1567458" cy="1587166"/>
              <a:chOff x="7281778" y="824629"/>
              <a:chExt cx="1567458" cy="1587166"/>
            </a:xfrm>
          </p:grpSpPr>
          <p:sp>
            <p:nvSpPr>
              <p:cNvPr id="23" name="Arc 22">
                <a:extLst>
                  <a:ext uri="{FF2B5EF4-FFF2-40B4-BE49-F238E27FC236}">
                    <a16:creationId xmlns:a16="http://schemas.microsoft.com/office/drawing/2014/main" id="{F31C8C78-E576-EF4F-B38F-D5A428AB646A}"/>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42D3F708-A4BA-664A-BD64-0A6E977FE735}"/>
                  </a:ext>
                </a:extLst>
              </p:cNvPr>
              <p:cNvGrpSpPr/>
              <p:nvPr/>
            </p:nvGrpSpPr>
            <p:grpSpPr>
              <a:xfrm rot="20317086">
                <a:off x="7496296" y="1375916"/>
                <a:ext cx="1352940" cy="1035879"/>
                <a:chOff x="4703254" y="3108960"/>
                <a:chExt cx="2720345" cy="2082831"/>
              </a:xfrm>
            </p:grpSpPr>
            <p:cxnSp>
              <p:nvCxnSpPr>
                <p:cNvPr id="25" name="Straight Connector 24">
                  <a:extLst>
                    <a:ext uri="{FF2B5EF4-FFF2-40B4-BE49-F238E27FC236}">
                      <a16:creationId xmlns:a16="http://schemas.microsoft.com/office/drawing/2014/main" id="{67830065-5E6F-FA44-84D3-CB62C83E1462}"/>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DAE4F7C-F227-8041-83B6-FF0E75892C3A}"/>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D3F4FB0C-F1C2-7B4C-B4FA-2E588E116209}"/>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416793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6DDE-AA05-4343-9DD0-159088446918}"/>
              </a:ext>
            </a:extLst>
          </p:cNvPr>
          <p:cNvSpPr>
            <a:spLocks noGrp="1"/>
          </p:cNvSpPr>
          <p:nvPr>
            <p:ph type="title"/>
          </p:nvPr>
        </p:nvSpPr>
        <p:spPr/>
        <p:txBody>
          <a:bodyPr/>
          <a:lstStyle/>
          <a:p>
            <a:r>
              <a:rPr lang="en-US" dirty="0"/>
              <a:t>Optimization Problem</a:t>
            </a:r>
          </a:p>
        </p:txBody>
      </p:sp>
      <p:sp>
        <p:nvSpPr>
          <p:cNvPr id="4" name="Slide Number Placeholder 3">
            <a:extLst>
              <a:ext uri="{FF2B5EF4-FFF2-40B4-BE49-F238E27FC236}">
                <a16:creationId xmlns:a16="http://schemas.microsoft.com/office/drawing/2014/main" id="{33321894-0429-B144-AED2-72A7495AC2B2}"/>
              </a:ext>
            </a:extLst>
          </p:cNvPr>
          <p:cNvSpPr>
            <a:spLocks noGrp="1"/>
          </p:cNvSpPr>
          <p:nvPr>
            <p:ph type="sldNum" sz="quarter" idx="12"/>
          </p:nvPr>
        </p:nvSpPr>
        <p:spPr/>
        <p:txBody>
          <a:bodyPr/>
          <a:lstStyle/>
          <a:p>
            <a:fld id="{CB371760-6FFE-B04B-818A-BF183C55119B}" type="slidenum">
              <a:rPr lang="en-US" smtClean="0"/>
              <a:t>29</a:t>
            </a:fld>
            <a:endParaRPr lang="en-US"/>
          </a:p>
        </p:txBody>
      </p:sp>
      <p:pic>
        <p:nvPicPr>
          <p:cNvPr id="5" name="Picture 4">
            <a:extLst>
              <a:ext uri="{FF2B5EF4-FFF2-40B4-BE49-F238E27FC236}">
                <a16:creationId xmlns:a16="http://schemas.microsoft.com/office/drawing/2014/main" id="{29C9B410-663A-D84A-BD2C-C6387BD5FC0D}"/>
              </a:ext>
            </a:extLst>
          </p:cNvPr>
          <p:cNvPicPr>
            <a:picLocks noChangeAspect="1"/>
          </p:cNvPicPr>
          <p:nvPr/>
        </p:nvPicPr>
        <p:blipFill>
          <a:blip r:embed="rId3"/>
          <a:stretch>
            <a:fillRect/>
          </a:stretch>
        </p:blipFill>
        <p:spPr>
          <a:xfrm>
            <a:off x="1235602" y="2697955"/>
            <a:ext cx="9720795" cy="1325563"/>
          </a:xfrm>
          <a:prstGeom prst="rect">
            <a:avLst/>
          </a:prstGeom>
        </p:spPr>
      </p:pic>
    </p:spTree>
    <p:extLst>
      <p:ext uri="{BB962C8B-B14F-4D97-AF65-F5344CB8AC3E}">
        <p14:creationId xmlns:p14="http://schemas.microsoft.com/office/powerpoint/2010/main" val="104676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556A-B80D-2948-A18F-D42649F883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6E5CD6-D78D-BD4C-94B9-2D4E6304364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F019AE6-8498-E942-948B-1C780D18FC93}"/>
              </a:ext>
            </a:extLst>
          </p:cNvPr>
          <p:cNvSpPr>
            <a:spLocks noGrp="1"/>
          </p:cNvSpPr>
          <p:nvPr>
            <p:ph type="sldNum" sz="quarter" idx="12"/>
          </p:nvPr>
        </p:nvSpPr>
        <p:spPr/>
        <p:txBody>
          <a:bodyPr/>
          <a:lstStyle/>
          <a:p>
            <a:fld id="{CB371760-6FFE-B04B-818A-BF183C55119B}" type="slidenum">
              <a:rPr lang="en-US" smtClean="0"/>
              <a:t>3</a:t>
            </a:fld>
            <a:endParaRPr lang="en-US"/>
          </a:p>
        </p:txBody>
      </p:sp>
      <mc:AlternateContent xmlns:mc="http://schemas.openxmlformats.org/markup-compatibility/2006" xmlns:am3d="http://schemas.microsoft.com/office/drawing/2017/model3d">
        <mc:Choice Requires="am3d">
          <p:graphicFrame>
            <p:nvGraphicFramePr>
              <p:cNvPr id="5" name="3D Model 4">
                <a:extLst>
                  <a:ext uri="{FF2B5EF4-FFF2-40B4-BE49-F238E27FC236}">
                    <a16:creationId xmlns:a16="http://schemas.microsoft.com/office/drawing/2014/main" id="{3E0B7711-502B-9742-B256-CA9EED3D2F13}"/>
                  </a:ext>
                </a:extLst>
              </p:cNvPr>
              <p:cNvGraphicFramePr>
                <a:graphicFrameLocks noChangeAspect="1"/>
              </p:cNvGraphicFramePr>
              <p:nvPr>
                <p:extLst>
                  <p:ext uri="{D42A27DB-BD31-4B8C-83A1-F6EECF244321}">
                    <p14:modId xmlns:p14="http://schemas.microsoft.com/office/powerpoint/2010/main" val="11875068"/>
                  </p:ext>
                </p:extLst>
              </p:nvPr>
            </p:nvGraphicFramePr>
            <p:xfrm>
              <a:off x="720000" y="360000"/>
              <a:ext cx="5389081" cy="5917820"/>
            </p:xfrm>
            <a:graphic>
              <a:graphicData uri="http://schemas.microsoft.com/office/drawing/2017/model3d">
                <am3d:model3d r:embed="rId3">
                  <am3d:spPr>
                    <a:xfrm>
                      <a:off x="0" y="0"/>
                      <a:ext cx="5389081" cy="5917820"/>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3024000" ay="24390" az="29501"/>
                    <am3d:postTrans dx="0" dy="0" dz="0"/>
                  </am3d:trans>
                  <am3d:raster rName="Office3DRenderer" rVer="16.0.8326">
                    <am3d:blip r:embed="rId4"/>
                  </am3d:raster>
                  <am3d:objViewport viewportSz="82768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a:extLst>
                  <a:ext uri="{FF2B5EF4-FFF2-40B4-BE49-F238E27FC236}">
                    <a16:creationId xmlns:a16="http://schemas.microsoft.com/office/drawing/2014/main" id="{3E0B7711-502B-9742-B256-CA9EED3D2F13}"/>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389081" cy="5917820"/>
              </a:xfrm>
              <a:prstGeom prst="rect">
                <a:avLst/>
              </a:prstGeom>
            </p:spPr>
          </p:pic>
        </mc:Fallback>
      </mc:AlternateContent>
      <p:sp>
        <p:nvSpPr>
          <p:cNvPr id="6" name="Content Placeholder 2">
            <a:extLst>
              <a:ext uri="{FF2B5EF4-FFF2-40B4-BE49-F238E27FC236}">
                <a16:creationId xmlns:a16="http://schemas.microsoft.com/office/drawing/2014/main" id="{4AF4202B-C08E-004D-A154-19D34353366D}"/>
              </a:ext>
            </a:extLst>
          </p:cNvPr>
          <p:cNvSpPr txBox="1">
            <a:spLocks/>
          </p:cNvSpPr>
          <p:nvPr/>
        </p:nvSpPr>
        <p:spPr>
          <a:xfrm>
            <a:off x="6096000" y="2162657"/>
            <a:ext cx="6035965" cy="2262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Intuitive 3D painting</a:t>
            </a:r>
          </a:p>
          <a:p>
            <a:r>
              <a:rPr lang="en-US" sz="3200" dirty="0"/>
              <a:t>Rotate manually to desired viewpoint, paint until satisfied</a:t>
            </a:r>
          </a:p>
          <a:p>
            <a:r>
              <a:rPr lang="en-US" sz="3200" dirty="0"/>
              <a:t>Rotate the model again and again</a:t>
            </a:r>
          </a:p>
        </p:txBody>
      </p:sp>
    </p:spTree>
    <p:extLst>
      <p:ext uri="{BB962C8B-B14F-4D97-AF65-F5344CB8AC3E}">
        <p14:creationId xmlns:p14="http://schemas.microsoft.com/office/powerpoint/2010/main" val="2691309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18">
        <p159:morph option="byObject"/>
      </p:transition>
    </mc:Choice>
    <mc:Fallback xmlns="">
      <p:transition spd="slow" advTm="418">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6DDE-AA05-4343-9DD0-159088446918}"/>
              </a:ext>
            </a:extLst>
          </p:cNvPr>
          <p:cNvSpPr>
            <a:spLocks noGrp="1"/>
          </p:cNvSpPr>
          <p:nvPr>
            <p:ph type="title"/>
          </p:nvPr>
        </p:nvSpPr>
        <p:spPr/>
        <p:txBody>
          <a:bodyPr/>
          <a:lstStyle/>
          <a:p>
            <a:r>
              <a:rPr lang="en-US" dirty="0"/>
              <a:t>Optimization Problem</a:t>
            </a:r>
          </a:p>
        </p:txBody>
      </p:sp>
      <p:sp>
        <p:nvSpPr>
          <p:cNvPr id="4" name="Slide Number Placeholder 3">
            <a:extLst>
              <a:ext uri="{FF2B5EF4-FFF2-40B4-BE49-F238E27FC236}">
                <a16:creationId xmlns:a16="http://schemas.microsoft.com/office/drawing/2014/main" id="{33321894-0429-B144-AED2-72A7495AC2B2}"/>
              </a:ext>
            </a:extLst>
          </p:cNvPr>
          <p:cNvSpPr>
            <a:spLocks noGrp="1"/>
          </p:cNvSpPr>
          <p:nvPr>
            <p:ph type="sldNum" sz="quarter" idx="12"/>
          </p:nvPr>
        </p:nvSpPr>
        <p:spPr/>
        <p:txBody>
          <a:bodyPr/>
          <a:lstStyle/>
          <a:p>
            <a:fld id="{CB371760-6FFE-B04B-818A-BF183C55119B}" type="slidenum">
              <a:rPr lang="en-US" smtClean="0"/>
              <a:t>30</a:t>
            </a:fld>
            <a:endParaRPr lang="en-US"/>
          </a:p>
        </p:txBody>
      </p:sp>
      <p:pic>
        <p:nvPicPr>
          <p:cNvPr id="5" name="Picture 4">
            <a:extLst>
              <a:ext uri="{FF2B5EF4-FFF2-40B4-BE49-F238E27FC236}">
                <a16:creationId xmlns:a16="http://schemas.microsoft.com/office/drawing/2014/main" id="{29C9B410-663A-D84A-BD2C-C6387BD5FC0D}"/>
              </a:ext>
            </a:extLst>
          </p:cNvPr>
          <p:cNvPicPr>
            <a:picLocks noChangeAspect="1"/>
          </p:cNvPicPr>
          <p:nvPr/>
        </p:nvPicPr>
        <p:blipFill>
          <a:blip r:embed="rId3"/>
          <a:stretch>
            <a:fillRect/>
          </a:stretch>
        </p:blipFill>
        <p:spPr>
          <a:xfrm>
            <a:off x="1235602" y="2697955"/>
            <a:ext cx="9720795" cy="1325563"/>
          </a:xfrm>
          <a:prstGeom prst="rect">
            <a:avLst/>
          </a:prstGeom>
        </p:spPr>
      </p:pic>
      <p:cxnSp>
        <p:nvCxnSpPr>
          <p:cNvPr id="6" name="Straight Connector 5">
            <a:extLst>
              <a:ext uri="{FF2B5EF4-FFF2-40B4-BE49-F238E27FC236}">
                <a16:creationId xmlns:a16="http://schemas.microsoft.com/office/drawing/2014/main" id="{D315E30C-173B-C343-BA28-DA3A992E5A39}"/>
              </a:ext>
            </a:extLst>
          </p:cNvPr>
          <p:cNvCxnSpPr/>
          <p:nvPr/>
        </p:nvCxnSpPr>
        <p:spPr>
          <a:xfrm>
            <a:off x="2834640" y="4023518"/>
            <a:ext cx="457200" cy="67649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BCB27C-4DCF-E646-9CAF-5D046E9756AB}"/>
              </a:ext>
            </a:extLst>
          </p:cNvPr>
          <p:cNvCxnSpPr>
            <a:cxnSpLocks/>
          </p:cNvCxnSpPr>
          <p:nvPr/>
        </p:nvCxnSpPr>
        <p:spPr>
          <a:xfrm>
            <a:off x="3291840" y="4700016"/>
            <a:ext cx="491947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081944-86F9-8D4E-A274-E046D0E6A822}"/>
              </a:ext>
            </a:extLst>
          </p:cNvPr>
          <p:cNvSpPr txBox="1"/>
          <p:nvPr/>
        </p:nvSpPr>
        <p:spPr>
          <a:xfrm>
            <a:off x="3186194" y="4115241"/>
            <a:ext cx="5130764" cy="584775"/>
          </a:xfrm>
          <a:prstGeom prst="rect">
            <a:avLst/>
          </a:prstGeom>
          <a:noFill/>
        </p:spPr>
        <p:txBody>
          <a:bodyPr wrap="none" rtlCol="0">
            <a:spAutoFit/>
          </a:bodyPr>
          <a:lstStyle/>
          <a:p>
            <a:r>
              <a:rPr lang="en-US" sz="3200" dirty="0"/>
              <a:t>From all initialized viewpoints</a:t>
            </a:r>
          </a:p>
        </p:txBody>
      </p:sp>
    </p:spTree>
    <p:extLst>
      <p:ext uri="{BB962C8B-B14F-4D97-AF65-F5344CB8AC3E}">
        <p14:creationId xmlns:p14="http://schemas.microsoft.com/office/powerpoint/2010/main" val="2121174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6DDE-AA05-4343-9DD0-159088446918}"/>
              </a:ext>
            </a:extLst>
          </p:cNvPr>
          <p:cNvSpPr>
            <a:spLocks noGrp="1"/>
          </p:cNvSpPr>
          <p:nvPr>
            <p:ph type="title"/>
          </p:nvPr>
        </p:nvSpPr>
        <p:spPr/>
        <p:txBody>
          <a:bodyPr/>
          <a:lstStyle/>
          <a:p>
            <a:r>
              <a:rPr lang="en-US" dirty="0"/>
              <a:t>Optimization Problem</a:t>
            </a:r>
          </a:p>
        </p:txBody>
      </p:sp>
      <p:sp>
        <p:nvSpPr>
          <p:cNvPr id="4" name="Slide Number Placeholder 3">
            <a:extLst>
              <a:ext uri="{FF2B5EF4-FFF2-40B4-BE49-F238E27FC236}">
                <a16:creationId xmlns:a16="http://schemas.microsoft.com/office/drawing/2014/main" id="{33321894-0429-B144-AED2-72A7495AC2B2}"/>
              </a:ext>
            </a:extLst>
          </p:cNvPr>
          <p:cNvSpPr>
            <a:spLocks noGrp="1"/>
          </p:cNvSpPr>
          <p:nvPr>
            <p:ph type="sldNum" sz="quarter" idx="12"/>
          </p:nvPr>
        </p:nvSpPr>
        <p:spPr/>
        <p:txBody>
          <a:bodyPr/>
          <a:lstStyle/>
          <a:p>
            <a:fld id="{CB371760-6FFE-B04B-818A-BF183C55119B}" type="slidenum">
              <a:rPr lang="en-US" smtClean="0"/>
              <a:t>31</a:t>
            </a:fld>
            <a:endParaRPr lang="en-US"/>
          </a:p>
        </p:txBody>
      </p:sp>
      <p:pic>
        <p:nvPicPr>
          <p:cNvPr id="5" name="Picture 4">
            <a:extLst>
              <a:ext uri="{FF2B5EF4-FFF2-40B4-BE49-F238E27FC236}">
                <a16:creationId xmlns:a16="http://schemas.microsoft.com/office/drawing/2014/main" id="{29C9B410-663A-D84A-BD2C-C6387BD5FC0D}"/>
              </a:ext>
            </a:extLst>
          </p:cNvPr>
          <p:cNvPicPr>
            <a:picLocks noChangeAspect="1"/>
          </p:cNvPicPr>
          <p:nvPr/>
        </p:nvPicPr>
        <p:blipFill>
          <a:blip r:embed="rId3"/>
          <a:stretch>
            <a:fillRect/>
          </a:stretch>
        </p:blipFill>
        <p:spPr>
          <a:xfrm>
            <a:off x="1235602" y="2697955"/>
            <a:ext cx="9720795" cy="1325563"/>
          </a:xfrm>
          <a:prstGeom prst="rect">
            <a:avLst/>
          </a:prstGeom>
        </p:spPr>
      </p:pic>
      <p:cxnSp>
        <p:nvCxnSpPr>
          <p:cNvPr id="6" name="Straight Connector 5">
            <a:extLst>
              <a:ext uri="{FF2B5EF4-FFF2-40B4-BE49-F238E27FC236}">
                <a16:creationId xmlns:a16="http://schemas.microsoft.com/office/drawing/2014/main" id="{D315E30C-173B-C343-BA28-DA3A992E5A39}"/>
              </a:ext>
            </a:extLst>
          </p:cNvPr>
          <p:cNvCxnSpPr>
            <a:cxnSpLocks/>
          </p:cNvCxnSpPr>
          <p:nvPr/>
        </p:nvCxnSpPr>
        <p:spPr>
          <a:xfrm flipH="1">
            <a:off x="6441460" y="3712464"/>
            <a:ext cx="1239500" cy="157276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BCB27C-4DCF-E646-9CAF-5D046E9756AB}"/>
              </a:ext>
            </a:extLst>
          </p:cNvPr>
          <p:cNvCxnSpPr>
            <a:cxnSpLocks/>
          </p:cNvCxnSpPr>
          <p:nvPr/>
        </p:nvCxnSpPr>
        <p:spPr>
          <a:xfrm>
            <a:off x="1867444" y="5285232"/>
            <a:ext cx="457401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081944-86F9-8D4E-A274-E046D0E6A822}"/>
              </a:ext>
            </a:extLst>
          </p:cNvPr>
          <p:cNvSpPr txBox="1"/>
          <p:nvPr/>
        </p:nvSpPr>
        <p:spPr>
          <a:xfrm>
            <a:off x="1867444" y="4208014"/>
            <a:ext cx="4574014" cy="1077218"/>
          </a:xfrm>
          <a:prstGeom prst="rect">
            <a:avLst/>
          </a:prstGeom>
          <a:noFill/>
        </p:spPr>
        <p:txBody>
          <a:bodyPr wrap="square" rtlCol="0">
            <a:spAutoFit/>
          </a:bodyPr>
          <a:lstStyle/>
          <a:p>
            <a:r>
              <a:rPr lang="en-US" sz="3200" dirty="0"/>
              <a:t>Take one which maximizes the energy function</a:t>
            </a:r>
          </a:p>
        </p:txBody>
      </p:sp>
    </p:spTree>
    <p:extLst>
      <p:ext uri="{BB962C8B-B14F-4D97-AF65-F5344CB8AC3E}">
        <p14:creationId xmlns:p14="http://schemas.microsoft.com/office/powerpoint/2010/main" val="160553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1841-3C74-7F43-B291-7B23E2DD5532}"/>
              </a:ext>
            </a:extLst>
          </p:cNvPr>
          <p:cNvSpPr>
            <a:spLocks noGrp="1"/>
          </p:cNvSpPr>
          <p:nvPr>
            <p:ph type="title"/>
          </p:nvPr>
        </p:nvSpPr>
        <p:spPr>
          <a:xfrm>
            <a:off x="376188" y="161420"/>
            <a:ext cx="10515600" cy="1325563"/>
          </a:xfrm>
        </p:spPr>
        <p:txBody>
          <a:bodyPr/>
          <a:lstStyle/>
          <a:p>
            <a:r>
              <a:rPr lang="en-US" dirty="0"/>
              <a:t>Geometry Term</a:t>
            </a:r>
          </a:p>
        </p:txBody>
      </p:sp>
      <p:sp>
        <p:nvSpPr>
          <p:cNvPr id="4" name="Slide Number Placeholder 3">
            <a:extLst>
              <a:ext uri="{FF2B5EF4-FFF2-40B4-BE49-F238E27FC236}">
                <a16:creationId xmlns:a16="http://schemas.microsoft.com/office/drawing/2014/main" id="{26A25F9D-7DC0-8A40-BEE1-1224B8087A2A}"/>
              </a:ext>
            </a:extLst>
          </p:cNvPr>
          <p:cNvSpPr>
            <a:spLocks noGrp="1"/>
          </p:cNvSpPr>
          <p:nvPr>
            <p:ph type="sldNum" sz="quarter" idx="12"/>
          </p:nvPr>
        </p:nvSpPr>
        <p:spPr/>
        <p:txBody>
          <a:bodyPr/>
          <a:lstStyle/>
          <a:p>
            <a:fld id="{CB371760-6FFE-B04B-818A-BF183C55119B}" type="slidenum">
              <a:rPr lang="en-US" smtClean="0"/>
              <a:t>32</a:t>
            </a:fld>
            <a:endParaRPr lang="en-US"/>
          </a:p>
        </p:txBody>
      </p:sp>
      <p:pic>
        <p:nvPicPr>
          <p:cNvPr id="43" name="Picture 42">
            <a:extLst>
              <a:ext uri="{FF2B5EF4-FFF2-40B4-BE49-F238E27FC236}">
                <a16:creationId xmlns:a16="http://schemas.microsoft.com/office/drawing/2014/main" id="{D8293B81-AA74-F94B-BF6B-998F41CDEEBB}"/>
              </a:ext>
            </a:extLst>
          </p:cNvPr>
          <p:cNvPicPr>
            <a:picLocks noChangeAspect="1"/>
          </p:cNvPicPr>
          <p:nvPr/>
        </p:nvPicPr>
        <p:blipFill>
          <a:blip r:embed="rId3"/>
          <a:stretch>
            <a:fillRect/>
          </a:stretch>
        </p:blipFill>
        <p:spPr>
          <a:xfrm>
            <a:off x="6032500" y="3621571"/>
            <a:ext cx="127000" cy="25400"/>
          </a:xfrm>
          <a:prstGeom prst="rect">
            <a:avLst/>
          </a:prstGeom>
        </p:spPr>
      </p:pic>
      <p:pic>
        <p:nvPicPr>
          <p:cNvPr id="48" name="Picture 47">
            <a:extLst>
              <a:ext uri="{FF2B5EF4-FFF2-40B4-BE49-F238E27FC236}">
                <a16:creationId xmlns:a16="http://schemas.microsoft.com/office/drawing/2014/main" id="{2DC1608D-5D11-5747-97EB-B10D00B36A12}"/>
              </a:ext>
            </a:extLst>
          </p:cNvPr>
          <p:cNvPicPr>
            <a:picLocks noChangeAspect="1"/>
          </p:cNvPicPr>
          <p:nvPr/>
        </p:nvPicPr>
        <p:blipFill>
          <a:blip r:embed="rId4"/>
          <a:stretch>
            <a:fillRect/>
          </a:stretch>
        </p:blipFill>
        <p:spPr>
          <a:xfrm>
            <a:off x="2272552" y="2169664"/>
            <a:ext cx="6847899" cy="1422256"/>
          </a:xfrm>
          <a:prstGeom prst="rect">
            <a:avLst/>
          </a:prstGeom>
        </p:spPr>
      </p:pic>
      <p:grpSp>
        <p:nvGrpSpPr>
          <p:cNvPr id="17" name="Group 16">
            <a:extLst>
              <a:ext uri="{FF2B5EF4-FFF2-40B4-BE49-F238E27FC236}">
                <a16:creationId xmlns:a16="http://schemas.microsoft.com/office/drawing/2014/main" id="{E37F1A6A-B239-6241-85E4-862B61B8ED1E}"/>
              </a:ext>
            </a:extLst>
          </p:cNvPr>
          <p:cNvGrpSpPr>
            <a:grpSpLocks noChangeAspect="1"/>
          </p:cNvGrpSpPr>
          <p:nvPr/>
        </p:nvGrpSpPr>
        <p:grpSpPr>
          <a:xfrm>
            <a:off x="7567233" y="3605117"/>
            <a:ext cx="2852280" cy="1704715"/>
            <a:chOff x="7931888" y="3462593"/>
            <a:chExt cx="2567831" cy="1534709"/>
          </a:xfrm>
        </p:grpSpPr>
        <p:grpSp>
          <p:nvGrpSpPr>
            <p:cNvPr id="6" name="Group 5">
              <a:extLst>
                <a:ext uri="{FF2B5EF4-FFF2-40B4-BE49-F238E27FC236}">
                  <a16:creationId xmlns:a16="http://schemas.microsoft.com/office/drawing/2014/main" id="{2334588E-E9E7-AB44-98D5-4813AA209144}"/>
                </a:ext>
              </a:extLst>
            </p:cNvPr>
            <p:cNvGrpSpPr>
              <a:grpSpLocks noChangeAspect="1"/>
            </p:cNvGrpSpPr>
            <p:nvPr/>
          </p:nvGrpSpPr>
          <p:grpSpPr>
            <a:xfrm>
              <a:off x="9227289" y="3462593"/>
              <a:ext cx="1272430" cy="1288428"/>
              <a:chOff x="7281778" y="824629"/>
              <a:chExt cx="1567458" cy="1587166"/>
            </a:xfrm>
          </p:grpSpPr>
          <p:sp>
            <p:nvSpPr>
              <p:cNvPr id="7" name="Arc 6">
                <a:extLst>
                  <a:ext uri="{FF2B5EF4-FFF2-40B4-BE49-F238E27FC236}">
                    <a16:creationId xmlns:a16="http://schemas.microsoft.com/office/drawing/2014/main" id="{7CC8A9F5-5C06-714B-8804-85EBDF7E2134}"/>
                  </a:ext>
                </a:extLst>
              </p:cNvPr>
              <p:cNvSpPr/>
              <p:nvPr/>
            </p:nvSpPr>
            <p:spPr>
              <a:xfrm rot="1155385" flipH="1" flipV="1">
                <a:off x="7486465" y="1009031"/>
                <a:ext cx="1224075" cy="1301417"/>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26CC23EF-262B-DC47-8967-DE8F2F55D709}"/>
                  </a:ext>
                </a:extLst>
              </p:cNvPr>
              <p:cNvGrpSpPr/>
              <p:nvPr/>
            </p:nvGrpSpPr>
            <p:grpSpPr>
              <a:xfrm>
                <a:off x="7281778" y="824629"/>
                <a:ext cx="1567458" cy="1587166"/>
                <a:chOff x="7281778" y="824629"/>
                <a:chExt cx="1567458" cy="1587166"/>
              </a:xfrm>
            </p:grpSpPr>
            <p:sp>
              <p:nvSpPr>
                <p:cNvPr id="9" name="Arc 8">
                  <a:extLst>
                    <a:ext uri="{FF2B5EF4-FFF2-40B4-BE49-F238E27FC236}">
                      <a16:creationId xmlns:a16="http://schemas.microsoft.com/office/drawing/2014/main" id="{815F8F05-D8BD-3742-8DD2-0C96EA5426B2}"/>
                    </a:ext>
                  </a:extLst>
                </p:cNvPr>
                <p:cNvSpPr/>
                <p:nvPr/>
              </p:nvSpPr>
              <p:spPr>
                <a:xfrm rot="10616522">
                  <a:off x="7281778" y="824629"/>
                  <a:ext cx="693802" cy="636244"/>
                </a:xfrm>
                <a:prstGeom prst="arc">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6BCA881-9C20-AE4F-8A03-DBD40BA8E324}"/>
                    </a:ext>
                  </a:extLst>
                </p:cNvPr>
                <p:cNvGrpSpPr/>
                <p:nvPr/>
              </p:nvGrpSpPr>
              <p:grpSpPr>
                <a:xfrm rot="20317086">
                  <a:off x="7496296" y="1375916"/>
                  <a:ext cx="1352940" cy="1035879"/>
                  <a:chOff x="4703254" y="3108960"/>
                  <a:chExt cx="2720345" cy="2082831"/>
                </a:xfrm>
              </p:grpSpPr>
              <p:cxnSp>
                <p:nvCxnSpPr>
                  <p:cNvPr id="11" name="Straight Connector 10">
                    <a:extLst>
                      <a:ext uri="{FF2B5EF4-FFF2-40B4-BE49-F238E27FC236}">
                        <a16:creationId xmlns:a16="http://schemas.microsoft.com/office/drawing/2014/main" id="{CFFA2099-F195-4D46-A1E2-3E0BD7933AC6}"/>
                      </a:ext>
                    </a:extLst>
                  </p:cNvPr>
                  <p:cNvCxnSpPr>
                    <a:cxnSpLocks/>
                  </p:cNvCxnSpPr>
                  <p:nvPr/>
                </p:nvCxnSpPr>
                <p:spPr>
                  <a:xfrm rot="1282914" flipV="1">
                    <a:off x="4703254" y="3197619"/>
                    <a:ext cx="2720345" cy="19232"/>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D365756-6C76-D946-A3AA-60212C834BCC}"/>
                      </a:ext>
                    </a:extLst>
                  </p:cNvPr>
                  <p:cNvCxnSpPr>
                    <a:cxnSpLocks/>
                  </p:cNvCxnSpPr>
                  <p:nvPr/>
                </p:nvCxnSpPr>
                <p:spPr>
                  <a:xfrm rot="1282914" flipV="1">
                    <a:off x="5149705" y="3281903"/>
                    <a:ext cx="1901049" cy="1909888"/>
                  </a:xfrm>
                  <a:prstGeom prst="line">
                    <a:avLst/>
                  </a:prstGeom>
                  <a:ln w="38100"/>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A1C12943-B0CC-A742-BAE5-98F359AE5A0E}"/>
                      </a:ext>
                    </a:extLst>
                  </p:cNvPr>
                  <p:cNvSpPr/>
                  <p:nvPr/>
                </p:nvSpPr>
                <p:spPr>
                  <a:xfrm>
                    <a:off x="4852415" y="3108960"/>
                    <a:ext cx="396241" cy="12618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cxnSp>
          <p:nvCxnSpPr>
            <p:cNvPr id="5" name="Straight Arrow Connector 4">
              <a:extLst>
                <a:ext uri="{FF2B5EF4-FFF2-40B4-BE49-F238E27FC236}">
                  <a16:creationId xmlns:a16="http://schemas.microsoft.com/office/drawing/2014/main" id="{7A9D6EA8-A1A8-1A42-AE1C-95A7E63C1C31}"/>
                </a:ext>
              </a:extLst>
            </p:cNvPr>
            <p:cNvCxnSpPr/>
            <p:nvPr/>
          </p:nvCxnSpPr>
          <p:spPr>
            <a:xfrm flipH="1">
              <a:off x="7931888" y="4357660"/>
              <a:ext cx="1282025" cy="639642"/>
            </a:xfrm>
            <a:prstGeom prst="straightConnector1">
              <a:avLst/>
            </a:prstGeom>
            <a:ln w="444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6584CA6-D3DB-F740-AABC-1BA1F5A252C5}"/>
                </a:ext>
              </a:extLst>
            </p:cNvPr>
            <p:cNvPicPr>
              <a:picLocks noChangeAspect="1"/>
            </p:cNvPicPr>
            <p:nvPr/>
          </p:nvPicPr>
          <p:blipFill>
            <a:blip r:embed="rId5"/>
            <a:stretch>
              <a:fillRect/>
            </a:stretch>
          </p:blipFill>
          <p:spPr>
            <a:xfrm>
              <a:off x="8234076" y="3918107"/>
              <a:ext cx="462578" cy="520400"/>
            </a:xfrm>
            <a:prstGeom prst="rect">
              <a:avLst/>
            </a:prstGeom>
          </p:spPr>
        </p:pic>
      </p:grpSp>
      <p:sp>
        <p:nvSpPr>
          <p:cNvPr id="18" name="TextBox 17">
            <a:extLst>
              <a:ext uri="{FF2B5EF4-FFF2-40B4-BE49-F238E27FC236}">
                <a16:creationId xmlns:a16="http://schemas.microsoft.com/office/drawing/2014/main" id="{1BC10C8A-7AB8-0849-A118-16A40DE8EDF5}"/>
              </a:ext>
            </a:extLst>
          </p:cNvPr>
          <p:cNvSpPr txBox="1"/>
          <p:nvPr/>
        </p:nvSpPr>
        <p:spPr>
          <a:xfrm>
            <a:off x="6861639" y="5762758"/>
            <a:ext cx="4835275" cy="954107"/>
          </a:xfrm>
          <a:prstGeom prst="rect">
            <a:avLst/>
          </a:prstGeom>
          <a:noFill/>
        </p:spPr>
        <p:txBody>
          <a:bodyPr wrap="square" rtlCol="0">
            <a:spAutoFit/>
          </a:bodyPr>
          <a:lstStyle/>
          <a:p>
            <a:r>
              <a:rPr lang="en-US" sz="2800" dirty="0"/>
              <a:t>Direction vector from the viewpoint camera to the model</a:t>
            </a:r>
          </a:p>
        </p:txBody>
      </p:sp>
      <p:grpSp>
        <p:nvGrpSpPr>
          <p:cNvPr id="28" name="Group 27">
            <a:extLst>
              <a:ext uri="{FF2B5EF4-FFF2-40B4-BE49-F238E27FC236}">
                <a16:creationId xmlns:a16="http://schemas.microsoft.com/office/drawing/2014/main" id="{776744C3-1119-9348-B8ED-B939AF1DA148}"/>
              </a:ext>
            </a:extLst>
          </p:cNvPr>
          <p:cNvGrpSpPr/>
          <p:nvPr/>
        </p:nvGrpSpPr>
        <p:grpSpPr>
          <a:xfrm>
            <a:off x="3805559" y="3707310"/>
            <a:ext cx="2392040" cy="1963654"/>
            <a:chOff x="3136890" y="3593833"/>
            <a:chExt cx="2529135" cy="2210664"/>
          </a:xfrm>
        </p:grpSpPr>
        <p:sp>
          <p:nvSpPr>
            <p:cNvPr id="20" name="Triangle 19">
              <a:extLst>
                <a:ext uri="{FF2B5EF4-FFF2-40B4-BE49-F238E27FC236}">
                  <a16:creationId xmlns:a16="http://schemas.microsoft.com/office/drawing/2014/main" id="{74E320A5-D959-324B-B4BE-367E68D8CE86}"/>
                </a:ext>
              </a:extLst>
            </p:cNvPr>
            <p:cNvSpPr/>
            <p:nvPr/>
          </p:nvSpPr>
          <p:spPr>
            <a:xfrm>
              <a:off x="3136890" y="3593833"/>
              <a:ext cx="2193472" cy="2210664"/>
            </a:xfrm>
            <a:prstGeom prst="triangle">
              <a:avLst/>
            </a:prstGeom>
            <a:noFill/>
            <a:ln w="50800">
              <a:solidFill>
                <a:schemeClr val="tx1">
                  <a:lumMod val="95000"/>
                  <a:lumOff val="5000"/>
                </a:schemeClr>
              </a:solidFill>
            </a:ln>
            <a:scene3d>
              <a:camera prst="orthographicFront">
                <a:rot lat="1298097" lon="3329843" rev="169251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40428C3-0C45-D74C-BCDA-92E8ADA79C76}"/>
                </a:ext>
              </a:extLst>
            </p:cNvPr>
            <p:cNvCxnSpPr>
              <a:cxnSpLocks/>
            </p:cNvCxnSpPr>
            <p:nvPr/>
          </p:nvCxnSpPr>
          <p:spPr>
            <a:xfrm flipV="1">
              <a:off x="4474199" y="3974439"/>
              <a:ext cx="1191826" cy="1061502"/>
            </a:xfrm>
            <a:prstGeom prst="straightConnector1">
              <a:avLst/>
            </a:prstGeom>
            <a:ln w="412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DAE7DC3-0AA3-6149-886F-5AC00B3907F6}"/>
                </a:ext>
              </a:extLst>
            </p:cNvPr>
            <p:cNvPicPr>
              <a:picLocks noChangeAspect="1"/>
            </p:cNvPicPr>
            <p:nvPr/>
          </p:nvPicPr>
          <p:blipFill>
            <a:blip r:embed="rId6"/>
            <a:stretch>
              <a:fillRect/>
            </a:stretch>
          </p:blipFill>
          <p:spPr>
            <a:xfrm>
              <a:off x="4583273" y="3838072"/>
              <a:ext cx="623570" cy="498856"/>
            </a:xfrm>
            <a:prstGeom prst="rect">
              <a:avLst/>
            </a:prstGeom>
          </p:spPr>
        </p:pic>
      </p:grpSp>
      <p:sp>
        <p:nvSpPr>
          <p:cNvPr id="31" name="TextBox 30">
            <a:extLst>
              <a:ext uri="{FF2B5EF4-FFF2-40B4-BE49-F238E27FC236}">
                <a16:creationId xmlns:a16="http://schemas.microsoft.com/office/drawing/2014/main" id="{DA5F3BED-A20D-F944-9336-2750D96180AE}"/>
              </a:ext>
            </a:extLst>
          </p:cNvPr>
          <p:cNvSpPr txBox="1"/>
          <p:nvPr/>
        </p:nvSpPr>
        <p:spPr>
          <a:xfrm>
            <a:off x="4253604" y="5831409"/>
            <a:ext cx="2074572" cy="523220"/>
          </a:xfrm>
          <a:prstGeom prst="rect">
            <a:avLst/>
          </a:prstGeom>
          <a:noFill/>
        </p:spPr>
        <p:txBody>
          <a:bodyPr wrap="square" rtlCol="0">
            <a:spAutoFit/>
          </a:bodyPr>
          <a:lstStyle/>
          <a:p>
            <a:r>
              <a:rPr lang="en-US" sz="2800" dirty="0"/>
              <a:t>Face normal</a:t>
            </a:r>
          </a:p>
        </p:txBody>
      </p:sp>
      <p:grpSp>
        <p:nvGrpSpPr>
          <p:cNvPr id="33" name="Group 32">
            <a:extLst>
              <a:ext uri="{FF2B5EF4-FFF2-40B4-BE49-F238E27FC236}">
                <a16:creationId xmlns:a16="http://schemas.microsoft.com/office/drawing/2014/main" id="{C8126C15-E302-E546-AE79-8E1EDC53D6CC}"/>
              </a:ext>
            </a:extLst>
          </p:cNvPr>
          <p:cNvGrpSpPr/>
          <p:nvPr/>
        </p:nvGrpSpPr>
        <p:grpSpPr>
          <a:xfrm>
            <a:off x="256397" y="4260599"/>
            <a:ext cx="3512368" cy="954107"/>
            <a:chOff x="415130" y="4233430"/>
            <a:chExt cx="3512368" cy="954107"/>
          </a:xfrm>
        </p:grpSpPr>
        <p:pic>
          <p:nvPicPr>
            <p:cNvPr id="30" name="Picture 29">
              <a:extLst>
                <a:ext uri="{FF2B5EF4-FFF2-40B4-BE49-F238E27FC236}">
                  <a16:creationId xmlns:a16="http://schemas.microsoft.com/office/drawing/2014/main" id="{D0021DEF-E097-D44F-B12B-45B96B4D521B}"/>
                </a:ext>
              </a:extLst>
            </p:cNvPr>
            <p:cNvPicPr>
              <a:picLocks noChangeAspect="1"/>
            </p:cNvPicPr>
            <p:nvPr/>
          </p:nvPicPr>
          <p:blipFill>
            <a:blip r:embed="rId7"/>
            <a:stretch>
              <a:fillRect/>
            </a:stretch>
          </p:blipFill>
          <p:spPr>
            <a:xfrm>
              <a:off x="415130" y="4331787"/>
              <a:ext cx="483147" cy="483147"/>
            </a:xfrm>
            <a:prstGeom prst="rect">
              <a:avLst/>
            </a:prstGeom>
          </p:spPr>
        </p:pic>
        <p:sp>
          <p:nvSpPr>
            <p:cNvPr id="32" name="TextBox 31">
              <a:extLst>
                <a:ext uri="{FF2B5EF4-FFF2-40B4-BE49-F238E27FC236}">
                  <a16:creationId xmlns:a16="http://schemas.microsoft.com/office/drawing/2014/main" id="{C990A731-0560-454F-B707-5FBEDD56181B}"/>
                </a:ext>
              </a:extLst>
            </p:cNvPr>
            <p:cNvSpPr txBox="1"/>
            <p:nvPr/>
          </p:nvSpPr>
          <p:spPr>
            <a:xfrm>
              <a:off x="935072" y="4233430"/>
              <a:ext cx="2992426" cy="954107"/>
            </a:xfrm>
            <a:prstGeom prst="rect">
              <a:avLst/>
            </a:prstGeom>
            <a:noFill/>
          </p:spPr>
          <p:txBody>
            <a:bodyPr wrap="square" rtlCol="0">
              <a:spAutoFit/>
            </a:bodyPr>
            <a:lstStyle/>
            <a:p>
              <a:r>
                <a:rPr lang="en-US" sz="2800" dirty="0"/>
                <a:t>: Faces visible</a:t>
              </a:r>
            </a:p>
            <a:p>
              <a:r>
                <a:rPr lang="en-US" sz="2800" dirty="0"/>
                <a:t>from the viewpoint</a:t>
              </a:r>
            </a:p>
          </p:txBody>
        </p:sp>
      </p:grpSp>
      <p:sp>
        <p:nvSpPr>
          <p:cNvPr id="3" name="TextBox 2">
            <a:extLst>
              <a:ext uri="{FF2B5EF4-FFF2-40B4-BE49-F238E27FC236}">
                <a16:creationId xmlns:a16="http://schemas.microsoft.com/office/drawing/2014/main" id="{28DE333A-8D50-C84C-A0FA-5E22C7D630D8}"/>
              </a:ext>
            </a:extLst>
          </p:cNvPr>
          <p:cNvSpPr txBox="1"/>
          <p:nvPr/>
        </p:nvSpPr>
        <p:spPr>
          <a:xfrm>
            <a:off x="376188" y="1311978"/>
            <a:ext cx="10952742" cy="584775"/>
          </a:xfrm>
          <a:prstGeom prst="rect">
            <a:avLst/>
          </a:prstGeom>
          <a:noFill/>
        </p:spPr>
        <p:txBody>
          <a:bodyPr wrap="none" rtlCol="0">
            <a:spAutoFit/>
          </a:bodyPr>
          <a:lstStyle/>
          <a:p>
            <a:pPr algn="ctr"/>
            <a:r>
              <a:rPr lang="en-US" sz="3200" dirty="0"/>
              <a:t>Objective: Prefer the viewpoint with more visible horizontal faces</a:t>
            </a:r>
            <a:endParaRPr lang="LID4096" sz="3200"/>
          </a:p>
        </p:txBody>
      </p:sp>
    </p:spTree>
    <p:extLst>
      <p:ext uri="{BB962C8B-B14F-4D97-AF65-F5344CB8AC3E}">
        <p14:creationId xmlns:p14="http://schemas.microsoft.com/office/powerpoint/2010/main" val="2402392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5059-C071-9B4D-98FB-C9CEEA70A513}"/>
              </a:ext>
            </a:extLst>
          </p:cNvPr>
          <p:cNvSpPr>
            <a:spLocks noGrp="1"/>
          </p:cNvSpPr>
          <p:nvPr>
            <p:ph type="title"/>
          </p:nvPr>
        </p:nvSpPr>
        <p:spPr>
          <a:xfrm>
            <a:off x="463421" y="236380"/>
            <a:ext cx="10515600" cy="1325563"/>
          </a:xfrm>
        </p:spPr>
        <p:txBody>
          <a:bodyPr/>
          <a:lstStyle/>
          <a:p>
            <a:r>
              <a:rPr lang="en-US" dirty="0"/>
              <a:t>Current Texture Term</a:t>
            </a:r>
          </a:p>
        </p:txBody>
      </p:sp>
      <p:sp>
        <p:nvSpPr>
          <p:cNvPr id="4" name="Slide Number Placeholder 3">
            <a:extLst>
              <a:ext uri="{FF2B5EF4-FFF2-40B4-BE49-F238E27FC236}">
                <a16:creationId xmlns:a16="http://schemas.microsoft.com/office/drawing/2014/main" id="{9C54EDAB-EEE1-6642-8D0E-2625A65B64C0}"/>
              </a:ext>
            </a:extLst>
          </p:cNvPr>
          <p:cNvSpPr>
            <a:spLocks noGrp="1"/>
          </p:cNvSpPr>
          <p:nvPr>
            <p:ph type="sldNum" sz="quarter" idx="12"/>
          </p:nvPr>
        </p:nvSpPr>
        <p:spPr/>
        <p:txBody>
          <a:bodyPr/>
          <a:lstStyle/>
          <a:p>
            <a:fld id="{CB371760-6FFE-B04B-818A-BF183C55119B}" type="slidenum">
              <a:rPr lang="en-US" smtClean="0"/>
              <a:t>33</a:t>
            </a:fld>
            <a:endParaRPr lang="en-US"/>
          </a:p>
        </p:txBody>
      </p:sp>
      <p:sp>
        <p:nvSpPr>
          <p:cNvPr id="20" name="TextBox 19">
            <a:extLst>
              <a:ext uri="{FF2B5EF4-FFF2-40B4-BE49-F238E27FC236}">
                <a16:creationId xmlns:a16="http://schemas.microsoft.com/office/drawing/2014/main" id="{9B4142AF-845C-EF40-BE32-7A9090067A3D}"/>
              </a:ext>
            </a:extLst>
          </p:cNvPr>
          <p:cNvSpPr txBox="1"/>
          <p:nvPr/>
        </p:nvSpPr>
        <p:spPr>
          <a:xfrm>
            <a:off x="455202" y="1316390"/>
            <a:ext cx="9841861" cy="584775"/>
          </a:xfrm>
          <a:prstGeom prst="rect">
            <a:avLst/>
          </a:prstGeom>
          <a:noFill/>
        </p:spPr>
        <p:txBody>
          <a:bodyPr wrap="none" rtlCol="0">
            <a:spAutoFit/>
          </a:bodyPr>
          <a:lstStyle/>
          <a:p>
            <a:pPr algn="ctr"/>
            <a:r>
              <a:rPr lang="en-US" sz="3200" dirty="0"/>
              <a:t>Objective: Prefer the viewpoint with more unpainted faces</a:t>
            </a:r>
            <a:endParaRPr lang="LID4096" sz="3200"/>
          </a:p>
        </p:txBody>
      </p:sp>
      <p:pic>
        <p:nvPicPr>
          <p:cNvPr id="9" name="Picture 8">
            <a:extLst>
              <a:ext uri="{FF2B5EF4-FFF2-40B4-BE49-F238E27FC236}">
                <a16:creationId xmlns:a16="http://schemas.microsoft.com/office/drawing/2014/main" id="{F874807B-0EAA-E540-97E2-49F22D78951B}"/>
              </a:ext>
            </a:extLst>
          </p:cNvPr>
          <p:cNvPicPr>
            <a:picLocks noChangeAspect="1"/>
          </p:cNvPicPr>
          <p:nvPr/>
        </p:nvPicPr>
        <p:blipFill>
          <a:blip r:embed="rId3"/>
          <a:stretch>
            <a:fillRect/>
          </a:stretch>
        </p:blipFill>
        <p:spPr>
          <a:xfrm>
            <a:off x="1334839" y="1974939"/>
            <a:ext cx="8082586" cy="1759918"/>
          </a:xfrm>
          <a:prstGeom prst="rect">
            <a:avLst/>
          </a:prstGeom>
        </p:spPr>
      </p:pic>
      <p:pic>
        <p:nvPicPr>
          <p:cNvPr id="12" name="Picture 11">
            <a:extLst>
              <a:ext uri="{FF2B5EF4-FFF2-40B4-BE49-F238E27FC236}">
                <a16:creationId xmlns:a16="http://schemas.microsoft.com/office/drawing/2014/main" id="{173D5804-9FEE-4841-A113-A854F8BD019F}"/>
              </a:ext>
            </a:extLst>
          </p:cNvPr>
          <p:cNvPicPr>
            <a:picLocks noChangeAspect="1"/>
          </p:cNvPicPr>
          <p:nvPr/>
        </p:nvPicPr>
        <p:blipFill>
          <a:blip r:embed="rId4"/>
          <a:stretch>
            <a:fillRect/>
          </a:stretch>
        </p:blipFill>
        <p:spPr>
          <a:xfrm>
            <a:off x="4621726" y="4446830"/>
            <a:ext cx="2198990" cy="499769"/>
          </a:xfrm>
          <a:prstGeom prst="rect">
            <a:avLst/>
          </a:prstGeom>
        </p:spPr>
      </p:pic>
      <p:sp>
        <p:nvSpPr>
          <p:cNvPr id="14" name="TextBox 13">
            <a:extLst>
              <a:ext uri="{FF2B5EF4-FFF2-40B4-BE49-F238E27FC236}">
                <a16:creationId xmlns:a16="http://schemas.microsoft.com/office/drawing/2014/main" id="{6EA13780-D45F-4844-BB34-9B1334BF6832}"/>
              </a:ext>
            </a:extLst>
          </p:cNvPr>
          <p:cNvSpPr txBox="1"/>
          <p:nvPr/>
        </p:nvSpPr>
        <p:spPr>
          <a:xfrm>
            <a:off x="6817870" y="4310708"/>
            <a:ext cx="3680073" cy="1077218"/>
          </a:xfrm>
          <a:prstGeom prst="rect">
            <a:avLst/>
          </a:prstGeom>
          <a:noFill/>
        </p:spPr>
        <p:txBody>
          <a:bodyPr wrap="square" rtlCol="0">
            <a:spAutoFit/>
          </a:bodyPr>
          <a:lstStyle/>
          <a:p>
            <a:r>
              <a:rPr lang="root" sz="3200" dirty="0"/>
              <a:t>: unpainted area of     </a:t>
            </a:r>
          </a:p>
          <a:p>
            <a:r>
              <a:rPr lang="root" sz="3200" dirty="0"/>
              <a:t>   in UV texture</a:t>
            </a:r>
          </a:p>
        </p:txBody>
      </p:sp>
      <p:sp>
        <p:nvSpPr>
          <p:cNvPr id="15" name="Rectangle 14">
            <a:extLst>
              <a:ext uri="{FF2B5EF4-FFF2-40B4-BE49-F238E27FC236}">
                <a16:creationId xmlns:a16="http://schemas.microsoft.com/office/drawing/2014/main" id="{3F99F3E0-1F75-FE46-9A4C-A03F1B607C49}"/>
              </a:ext>
            </a:extLst>
          </p:cNvPr>
          <p:cNvSpPr/>
          <p:nvPr/>
        </p:nvSpPr>
        <p:spPr>
          <a:xfrm>
            <a:off x="1480590" y="4261648"/>
            <a:ext cx="2242796" cy="20852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ot"/>
          </a:p>
        </p:txBody>
      </p:sp>
      <p:pic>
        <p:nvPicPr>
          <p:cNvPr id="17" name="Picture 16">
            <a:extLst>
              <a:ext uri="{FF2B5EF4-FFF2-40B4-BE49-F238E27FC236}">
                <a16:creationId xmlns:a16="http://schemas.microsoft.com/office/drawing/2014/main" id="{FF9CF463-4CF5-6840-950F-32328EA4005B}"/>
              </a:ext>
            </a:extLst>
          </p:cNvPr>
          <p:cNvPicPr>
            <a:picLocks noChangeAspect="1"/>
          </p:cNvPicPr>
          <p:nvPr/>
        </p:nvPicPr>
        <p:blipFill>
          <a:blip r:embed="rId5"/>
          <a:stretch>
            <a:fillRect/>
          </a:stretch>
        </p:blipFill>
        <p:spPr>
          <a:xfrm>
            <a:off x="10172120" y="4323191"/>
            <a:ext cx="249885" cy="499769"/>
          </a:xfrm>
          <a:prstGeom prst="rect">
            <a:avLst/>
          </a:prstGeom>
        </p:spPr>
      </p:pic>
      <p:sp>
        <p:nvSpPr>
          <p:cNvPr id="19" name="Triangle 18">
            <a:extLst>
              <a:ext uri="{FF2B5EF4-FFF2-40B4-BE49-F238E27FC236}">
                <a16:creationId xmlns:a16="http://schemas.microsoft.com/office/drawing/2014/main" id="{D5FFCA41-1BB1-9244-A4BF-AD2DFD837C8D}"/>
              </a:ext>
            </a:extLst>
          </p:cNvPr>
          <p:cNvSpPr/>
          <p:nvPr/>
        </p:nvSpPr>
        <p:spPr>
          <a:xfrm rot="-2640000">
            <a:off x="2465055" y="4356400"/>
            <a:ext cx="693157" cy="1161125"/>
          </a:xfrm>
          <a:prstGeom prst="triangl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ot" dirty="0"/>
          </a:p>
        </p:txBody>
      </p:sp>
      <p:cxnSp>
        <p:nvCxnSpPr>
          <p:cNvPr id="22" name="Curved Connector 21">
            <a:extLst>
              <a:ext uri="{FF2B5EF4-FFF2-40B4-BE49-F238E27FC236}">
                <a16:creationId xmlns:a16="http://schemas.microsoft.com/office/drawing/2014/main" id="{BD32CA88-9D8E-8B44-9148-41C6B65F1F08}"/>
              </a:ext>
            </a:extLst>
          </p:cNvPr>
          <p:cNvCxnSpPr>
            <a:cxnSpLocks/>
          </p:cNvCxnSpPr>
          <p:nvPr/>
        </p:nvCxnSpPr>
        <p:spPr>
          <a:xfrm>
            <a:off x="3089555" y="5155077"/>
            <a:ext cx="1053122" cy="688162"/>
          </a:xfrm>
          <a:prstGeom prst="curvedConnector3">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DC099D0-63FA-D345-9BD2-597B7E77971B}"/>
              </a:ext>
            </a:extLst>
          </p:cNvPr>
          <p:cNvPicPr>
            <a:picLocks noChangeAspect="1"/>
          </p:cNvPicPr>
          <p:nvPr/>
        </p:nvPicPr>
        <p:blipFill>
          <a:blip r:embed="rId5"/>
          <a:stretch>
            <a:fillRect/>
          </a:stretch>
        </p:blipFill>
        <p:spPr>
          <a:xfrm>
            <a:off x="6818942" y="5688899"/>
            <a:ext cx="249885" cy="499769"/>
          </a:xfrm>
          <a:prstGeom prst="rect">
            <a:avLst/>
          </a:prstGeom>
        </p:spPr>
      </p:pic>
      <p:sp>
        <p:nvSpPr>
          <p:cNvPr id="24" name="TextBox 23">
            <a:extLst>
              <a:ext uri="{FF2B5EF4-FFF2-40B4-BE49-F238E27FC236}">
                <a16:creationId xmlns:a16="http://schemas.microsoft.com/office/drawing/2014/main" id="{3B897162-D8CF-CB41-A54F-0A05878FFA31}"/>
              </a:ext>
            </a:extLst>
          </p:cNvPr>
          <p:cNvSpPr txBox="1"/>
          <p:nvPr/>
        </p:nvSpPr>
        <p:spPr>
          <a:xfrm>
            <a:off x="4150111" y="5646397"/>
            <a:ext cx="2786340" cy="584775"/>
          </a:xfrm>
          <a:prstGeom prst="rect">
            <a:avLst/>
          </a:prstGeom>
          <a:noFill/>
        </p:spPr>
        <p:txBody>
          <a:bodyPr wrap="none" rtlCol="0">
            <a:spAutoFit/>
          </a:bodyPr>
          <a:lstStyle/>
          <a:p>
            <a:r>
              <a:rPr lang="root" sz="3200" dirty="0"/>
              <a:t>UV Mapping of </a:t>
            </a:r>
          </a:p>
        </p:txBody>
      </p:sp>
    </p:spTree>
    <p:extLst>
      <p:ext uri="{BB962C8B-B14F-4D97-AF65-F5344CB8AC3E}">
        <p14:creationId xmlns:p14="http://schemas.microsoft.com/office/powerpoint/2010/main" val="3423672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1E0B-874A-B342-B5A1-DFBB77C571CD}"/>
              </a:ext>
            </a:extLst>
          </p:cNvPr>
          <p:cNvSpPr>
            <a:spLocks noGrp="1"/>
          </p:cNvSpPr>
          <p:nvPr>
            <p:ph type="title"/>
          </p:nvPr>
        </p:nvSpPr>
        <p:spPr/>
        <p:txBody>
          <a:bodyPr/>
          <a:lstStyle/>
          <a:p>
            <a:r>
              <a:rPr lang="en-US" dirty="0"/>
              <a:t>Four Viewpoint Selection</a:t>
            </a:r>
          </a:p>
        </p:txBody>
      </p:sp>
      <p:sp>
        <p:nvSpPr>
          <p:cNvPr id="4" name="Slide Number Placeholder 3">
            <a:extLst>
              <a:ext uri="{FF2B5EF4-FFF2-40B4-BE49-F238E27FC236}">
                <a16:creationId xmlns:a16="http://schemas.microsoft.com/office/drawing/2014/main" id="{7FAB9361-B1A5-844C-883D-5D4A8A3C38FF}"/>
              </a:ext>
            </a:extLst>
          </p:cNvPr>
          <p:cNvSpPr>
            <a:spLocks noGrp="1"/>
          </p:cNvSpPr>
          <p:nvPr>
            <p:ph type="sldNum" sz="quarter" idx="12"/>
          </p:nvPr>
        </p:nvSpPr>
        <p:spPr/>
        <p:txBody>
          <a:bodyPr/>
          <a:lstStyle/>
          <a:p>
            <a:fld id="{CB371760-6FFE-B04B-818A-BF183C55119B}" type="slidenum">
              <a:rPr lang="en-US" smtClean="0"/>
              <a:t>34</a:t>
            </a:fld>
            <a:endParaRPr lang="en-US"/>
          </a:p>
        </p:txBody>
      </p:sp>
      <p:pic>
        <p:nvPicPr>
          <p:cNvPr id="8" name="図 55">
            <a:extLst>
              <a:ext uri="{FF2B5EF4-FFF2-40B4-BE49-F238E27FC236}">
                <a16:creationId xmlns:a16="http://schemas.microsoft.com/office/drawing/2014/main" id="{6347DDCD-9CD6-0345-ACD6-7FABF76F3FB3}"/>
              </a:ext>
            </a:extLst>
          </p:cNvPr>
          <p:cNvPicPr>
            <a:picLocks noChangeAspect="1"/>
          </p:cNvPicPr>
          <p:nvPr/>
        </p:nvPicPr>
        <p:blipFill>
          <a:blip r:embed="rId3"/>
          <a:stretch>
            <a:fillRect/>
          </a:stretch>
        </p:blipFill>
        <p:spPr>
          <a:xfrm>
            <a:off x="1222663" y="1438235"/>
            <a:ext cx="9746673" cy="4918115"/>
          </a:xfrm>
          <a:prstGeom prst="rect">
            <a:avLst/>
          </a:prstGeom>
        </p:spPr>
      </p:pic>
      <p:sp>
        <p:nvSpPr>
          <p:cNvPr id="11" name="正方形/長方形 38">
            <a:extLst>
              <a:ext uri="{FF2B5EF4-FFF2-40B4-BE49-F238E27FC236}">
                <a16:creationId xmlns:a16="http://schemas.microsoft.com/office/drawing/2014/main" id="{F6BC3122-37E5-7740-BC7F-9255FB23AA07}"/>
              </a:ext>
            </a:extLst>
          </p:cNvPr>
          <p:cNvSpPr/>
          <p:nvPr/>
        </p:nvSpPr>
        <p:spPr>
          <a:xfrm>
            <a:off x="8956963" y="1438236"/>
            <a:ext cx="2012373" cy="4918114"/>
          </a:xfrm>
          <a:prstGeom prst="rect">
            <a:avLst/>
          </a:pr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12" name="吹き出し: 折線 (枠なし) 50">
            <a:extLst>
              <a:ext uri="{FF2B5EF4-FFF2-40B4-BE49-F238E27FC236}">
                <a16:creationId xmlns:a16="http://schemas.microsoft.com/office/drawing/2014/main" id="{5A09CA69-A6C8-9540-A381-C883F51F4A2A}"/>
              </a:ext>
            </a:extLst>
          </p:cNvPr>
          <p:cNvSpPr/>
          <p:nvPr/>
        </p:nvSpPr>
        <p:spPr>
          <a:xfrm>
            <a:off x="6580720" y="1984795"/>
            <a:ext cx="2203061" cy="986821"/>
          </a:xfrm>
          <a:prstGeom prst="callout2">
            <a:avLst>
              <a:gd name="adj1" fmla="val 99309"/>
              <a:gd name="adj2" fmla="val 5106"/>
              <a:gd name="adj3" fmla="val 99760"/>
              <a:gd name="adj4" fmla="val 94800"/>
              <a:gd name="adj5" fmla="val 133339"/>
              <a:gd name="adj6" fmla="val 103538"/>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latin typeface="Times New Roman" panose="02020603050405020304" pitchFamily="18" charset="0"/>
                <a:cs typeface="Times New Roman" panose="02020603050405020304" pitchFamily="18" charset="0"/>
              </a:rPr>
              <a:t>viewpoints selection</a:t>
            </a:r>
            <a:endParaRPr kumimoji="1" lang="ja-JP" alt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88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72F5-D931-0A4C-A4D7-5FA79F1730A3}"/>
              </a:ext>
            </a:extLst>
          </p:cNvPr>
          <p:cNvSpPr>
            <a:spLocks noGrp="1"/>
          </p:cNvSpPr>
          <p:nvPr>
            <p:ph type="title"/>
          </p:nvPr>
        </p:nvSpPr>
        <p:spPr>
          <a:xfrm>
            <a:off x="337868" y="-36188"/>
            <a:ext cx="10515600" cy="1325563"/>
          </a:xfrm>
        </p:spPr>
        <p:txBody>
          <a:bodyPr/>
          <a:lstStyle/>
          <a:p>
            <a:r>
              <a:rPr lang="en-US" dirty="0"/>
              <a:t>Four Viewpoint Selection</a:t>
            </a:r>
          </a:p>
        </p:txBody>
      </p:sp>
      <p:sp>
        <p:nvSpPr>
          <p:cNvPr id="4" name="Slide Number Placeholder 3">
            <a:extLst>
              <a:ext uri="{FF2B5EF4-FFF2-40B4-BE49-F238E27FC236}">
                <a16:creationId xmlns:a16="http://schemas.microsoft.com/office/drawing/2014/main" id="{1AAA4E52-D799-8346-9A34-4D6F579C6557}"/>
              </a:ext>
            </a:extLst>
          </p:cNvPr>
          <p:cNvSpPr>
            <a:spLocks noGrp="1"/>
          </p:cNvSpPr>
          <p:nvPr>
            <p:ph type="sldNum" sz="quarter" idx="12"/>
          </p:nvPr>
        </p:nvSpPr>
        <p:spPr/>
        <p:txBody>
          <a:bodyPr/>
          <a:lstStyle/>
          <a:p>
            <a:fld id="{CB371760-6FFE-B04B-818A-BF183C55119B}" type="slidenum">
              <a:rPr lang="en-US" smtClean="0"/>
              <a:t>35</a:t>
            </a:fld>
            <a:endParaRPr lang="en-US"/>
          </a:p>
        </p:txBody>
      </p:sp>
      <p:grpSp>
        <p:nvGrpSpPr>
          <p:cNvPr id="9" name="Group 8">
            <a:extLst>
              <a:ext uri="{FF2B5EF4-FFF2-40B4-BE49-F238E27FC236}">
                <a16:creationId xmlns:a16="http://schemas.microsoft.com/office/drawing/2014/main" id="{60BB13FE-4C40-8B4A-A8FA-616988FC69C3}"/>
              </a:ext>
            </a:extLst>
          </p:cNvPr>
          <p:cNvGrpSpPr/>
          <p:nvPr/>
        </p:nvGrpSpPr>
        <p:grpSpPr>
          <a:xfrm rot="10527955">
            <a:off x="2083307" y="5190106"/>
            <a:ext cx="101149" cy="374901"/>
            <a:chOff x="10271760" y="3526172"/>
            <a:chExt cx="221892" cy="776528"/>
          </a:xfrm>
        </p:grpSpPr>
        <p:sp>
          <p:nvSpPr>
            <p:cNvPr id="10" name="Oval 9">
              <a:extLst>
                <a:ext uri="{FF2B5EF4-FFF2-40B4-BE49-F238E27FC236}">
                  <a16:creationId xmlns:a16="http://schemas.microsoft.com/office/drawing/2014/main" id="{5CED47B4-8211-4742-8648-18C0142086C0}"/>
                </a:ext>
              </a:extLst>
            </p:cNvPr>
            <p:cNvSpPr/>
            <p:nvPr/>
          </p:nvSpPr>
          <p:spPr>
            <a:xfrm>
              <a:off x="10310772" y="3526172"/>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C181354-D030-7342-81B4-05C4F905472B}"/>
                </a:ext>
              </a:extLst>
            </p:cNvPr>
            <p:cNvSpPr/>
            <p:nvPr/>
          </p:nvSpPr>
          <p:spPr>
            <a:xfrm>
              <a:off x="10289604" y="3820222"/>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9D9A6EF-82C7-B043-95E5-008353F03EBA}"/>
                </a:ext>
              </a:extLst>
            </p:cNvPr>
            <p:cNvSpPr/>
            <p:nvPr/>
          </p:nvSpPr>
          <p:spPr>
            <a:xfrm>
              <a:off x="10271760" y="4117181"/>
              <a:ext cx="182880" cy="1855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44AA2CFA-7630-954E-9CE8-2FD3E1F70A04}"/>
                  </a:ext>
                </a:extLst>
              </p:cNvPr>
              <p:cNvGraphicFramePr>
                <a:graphicFrameLocks noChangeAspect="1"/>
              </p:cNvGraphicFramePr>
              <p:nvPr>
                <p:extLst>
                  <p:ext uri="{D42A27DB-BD31-4B8C-83A1-F6EECF244321}">
                    <p14:modId xmlns:p14="http://schemas.microsoft.com/office/powerpoint/2010/main" val="2606798768"/>
                  </p:ext>
                </p:extLst>
              </p:nvPr>
            </p:nvGraphicFramePr>
            <p:xfrm>
              <a:off x="1430419" y="5547191"/>
              <a:ext cx="1282463" cy="1028511"/>
            </p:xfrm>
            <a:graphic>
              <a:graphicData uri="http://schemas.microsoft.com/office/drawing/2017/model3d">
                <am3d:model3d r:embed="rId4">
                  <am3d:spPr>
                    <a:xfrm>
                      <a:off x="0" y="0"/>
                      <a:ext cx="1282463" cy="1028511"/>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6316010" ay="-246941" az="-9916141"/>
                    <am3d:postTrans dx="0" dy="0" dz="0"/>
                  </am3d:trans>
                  <am3d:raster rName="Office3DRenderer" rVer="16.0.8326">
                    <am3d:blip r:embed="rId5"/>
                  </am3d:raster>
                  <am3d:objViewport viewportSz="17649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44AA2CFA-7630-954E-9CE8-2FD3E1F70A04}"/>
                  </a:ext>
                </a:extLst>
              </p:cNvPr>
              <p:cNvPicPr>
                <a:picLocks noGrp="1" noRot="1" noChangeAspect="1" noMove="1" noResize="1" noEditPoints="1" noAdjustHandles="1" noChangeArrowheads="1" noChangeShapeType="1" noCrop="1"/>
              </p:cNvPicPr>
              <p:nvPr/>
            </p:nvPicPr>
            <p:blipFill>
              <a:blip r:embed="rId5"/>
              <a:stretch>
                <a:fillRect/>
              </a:stretch>
            </p:blipFill>
            <p:spPr>
              <a:xfrm>
                <a:off x="1430419" y="5547191"/>
                <a:ext cx="1282463" cy="1028511"/>
              </a:xfrm>
              <a:prstGeom prst="rect">
                <a:avLst/>
              </a:prstGeom>
            </p:spPr>
          </p:pic>
        </mc:Fallback>
      </mc:AlternateContent>
      <p:sp>
        <p:nvSpPr>
          <p:cNvPr id="16" name="TextBox 15">
            <a:extLst>
              <a:ext uri="{FF2B5EF4-FFF2-40B4-BE49-F238E27FC236}">
                <a16:creationId xmlns:a16="http://schemas.microsoft.com/office/drawing/2014/main" id="{7827E0D8-1DDB-D941-ABDA-D424B23839AD}"/>
              </a:ext>
            </a:extLst>
          </p:cNvPr>
          <p:cNvSpPr txBox="1"/>
          <p:nvPr/>
        </p:nvSpPr>
        <p:spPr>
          <a:xfrm>
            <a:off x="2865282" y="5568418"/>
            <a:ext cx="914033" cy="584775"/>
          </a:xfrm>
          <a:prstGeom prst="rect">
            <a:avLst/>
          </a:prstGeom>
          <a:noFill/>
        </p:spPr>
        <p:txBody>
          <a:bodyPr wrap="none" rtlCol="0">
            <a:spAutoFit/>
          </a:bodyPr>
          <a:lstStyle/>
          <a:p>
            <a:r>
              <a:rPr lang="en-US" sz="3200" dirty="0">
                <a:solidFill>
                  <a:schemeClr val="tx1">
                    <a:lumMod val="95000"/>
                    <a:lumOff val="5000"/>
                  </a:schemeClr>
                </a:solidFill>
              </a:rPr>
              <a:t>32.0</a:t>
            </a:r>
          </a:p>
        </p:txBody>
      </p:sp>
      <p:pic>
        <p:nvPicPr>
          <p:cNvPr id="17" name="Picture 16">
            <a:extLst>
              <a:ext uri="{FF2B5EF4-FFF2-40B4-BE49-F238E27FC236}">
                <a16:creationId xmlns:a16="http://schemas.microsoft.com/office/drawing/2014/main" id="{B927FD4F-A053-6142-8213-EE273F050E55}"/>
              </a:ext>
            </a:extLst>
          </p:cNvPr>
          <p:cNvPicPr>
            <a:picLocks noChangeAspect="1"/>
          </p:cNvPicPr>
          <p:nvPr/>
        </p:nvPicPr>
        <p:blipFill>
          <a:blip r:embed="rId6"/>
          <a:stretch>
            <a:fillRect/>
          </a:stretch>
        </p:blipFill>
        <p:spPr>
          <a:xfrm>
            <a:off x="2712882" y="1873200"/>
            <a:ext cx="3073513" cy="341501"/>
          </a:xfrm>
          <a:prstGeom prst="rect">
            <a:avLst/>
          </a:prstGeom>
        </p:spPr>
      </p:pic>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9895BB24-EFDB-6F49-BA8E-8F543D22ECC3}"/>
                  </a:ext>
                </a:extLst>
              </p:cNvPr>
              <p:cNvGraphicFramePr>
                <a:graphicFrameLocks noChangeAspect="1"/>
              </p:cNvGraphicFramePr>
              <p:nvPr>
                <p:extLst>
                  <p:ext uri="{D42A27DB-BD31-4B8C-83A1-F6EECF244321}">
                    <p14:modId xmlns:p14="http://schemas.microsoft.com/office/powerpoint/2010/main" val="3368853313"/>
                  </p:ext>
                </p:extLst>
              </p:nvPr>
            </p:nvGraphicFramePr>
            <p:xfrm>
              <a:off x="1449807" y="1272961"/>
              <a:ext cx="1237681" cy="1325563"/>
            </p:xfrm>
            <a:graphic>
              <a:graphicData uri="http://schemas.microsoft.com/office/drawing/2017/model3d">
                <am3d:model3d r:embed="rId4">
                  <am3d:spPr>
                    <a:xfrm>
                      <a:off x="0" y="0"/>
                      <a:ext cx="1237681" cy="1325563"/>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2512019" ay="-1019546" az="-880581"/>
                    <am3d:postTrans dx="0" dy="0" dz="0"/>
                  </am3d:trans>
                  <am3d:raster rName="Office3DRenderer" rVer="16.0.8326">
                    <am3d:blip r:embed="rId7"/>
                  </am3d:raster>
                  <am3d:objViewport viewportSz="1764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9895BB24-EFDB-6F49-BA8E-8F543D22ECC3}"/>
                  </a:ext>
                </a:extLst>
              </p:cNvPr>
              <p:cNvPicPr>
                <a:picLocks noGrp="1" noRot="1" noChangeAspect="1" noMove="1" noResize="1" noEditPoints="1" noAdjustHandles="1" noChangeArrowheads="1" noChangeShapeType="1" noCrop="1"/>
              </p:cNvPicPr>
              <p:nvPr/>
            </p:nvPicPr>
            <p:blipFill>
              <a:blip r:embed="rId7"/>
              <a:stretch>
                <a:fillRect/>
              </a:stretch>
            </p:blipFill>
            <p:spPr>
              <a:xfrm>
                <a:off x="1449807" y="1272961"/>
                <a:ext cx="1237681" cy="1325563"/>
              </a:xfrm>
              <a:prstGeom prst="rect">
                <a:avLst/>
              </a:prstGeom>
            </p:spPr>
          </p:pic>
        </mc:Fallback>
      </mc:AlternateContent>
      <p:sp>
        <p:nvSpPr>
          <p:cNvPr id="19" name="TextBox 18">
            <a:extLst>
              <a:ext uri="{FF2B5EF4-FFF2-40B4-BE49-F238E27FC236}">
                <a16:creationId xmlns:a16="http://schemas.microsoft.com/office/drawing/2014/main" id="{601CB2FB-3EA6-C642-A91D-4EFDED4F5734}"/>
              </a:ext>
            </a:extLst>
          </p:cNvPr>
          <p:cNvSpPr txBox="1"/>
          <p:nvPr/>
        </p:nvSpPr>
        <p:spPr>
          <a:xfrm>
            <a:off x="5811789" y="1768593"/>
            <a:ext cx="1212191" cy="584775"/>
          </a:xfrm>
          <a:prstGeom prst="rect">
            <a:avLst/>
          </a:prstGeom>
          <a:noFill/>
        </p:spPr>
        <p:txBody>
          <a:bodyPr wrap="none" rtlCol="0">
            <a:spAutoFit/>
          </a:bodyPr>
          <a:lstStyle/>
          <a:p>
            <a:r>
              <a:rPr lang="en-US" sz="3200" dirty="0">
                <a:solidFill>
                  <a:schemeClr val="tx1">
                    <a:lumMod val="95000"/>
                    <a:lumOff val="5000"/>
                  </a:schemeClr>
                </a:solidFill>
              </a:rPr>
              <a:t>= 19.3</a:t>
            </a: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FAB3760E-D19A-674C-8564-194D721F1CE9}"/>
                  </a:ext>
                </a:extLst>
              </p:cNvPr>
              <p:cNvGraphicFramePr>
                <a:graphicFrameLocks noChangeAspect="1"/>
              </p:cNvGraphicFramePr>
              <p:nvPr>
                <p:extLst>
                  <p:ext uri="{D42A27DB-BD31-4B8C-83A1-F6EECF244321}">
                    <p14:modId xmlns:p14="http://schemas.microsoft.com/office/powerpoint/2010/main" val="2688812017"/>
                  </p:ext>
                </p:extLst>
              </p:nvPr>
            </p:nvGraphicFramePr>
            <p:xfrm>
              <a:off x="1567089" y="2283864"/>
              <a:ext cx="1003116" cy="1307860"/>
            </p:xfrm>
            <a:graphic>
              <a:graphicData uri="http://schemas.microsoft.com/office/drawing/2017/model3d">
                <am3d:model3d r:embed="rId4">
                  <am3d:spPr>
                    <a:xfrm>
                      <a:off x="0" y="0"/>
                      <a:ext cx="1003116" cy="1307860"/>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4184094" ay="-2105445" az="3437356"/>
                    <am3d:postTrans dx="0" dy="0" dz="0"/>
                  </am3d:trans>
                  <am3d:raster rName="Office3DRenderer" rVer="16.0.8326">
                    <am3d:blip r:embed="rId8"/>
                  </am3d:raster>
                  <am3d:objViewport viewportSz="1764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FAB3760E-D19A-674C-8564-194D721F1CE9}"/>
                  </a:ext>
                </a:extLst>
              </p:cNvPr>
              <p:cNvPicPr>
                <a:picLocks noGrp="1" noRot="1" noChangeAspect="1" noMove="1" noResize="1" noEditPoints="1" noAdjustHandles="1" noChangeArrowheads="1" noChangeShapeType="1" noCrop="1"/>
              </p:cNvPicPr>
              <p:nvPr/>
            </p:nvPicPr>
            <p:blipFill>
              <a:blip r:embed="rId8"/>
              <a:stretch>
                <a:fillRect/>
              </a:stretch>
            </p:blipFill>
            <p:spPr>
              <a:xfrm>
                <a:off x="1567089" y="2283864"/>
                <a:ext cx="1003116" cy="1307860"/>
              </a:xfrm>
              <a:prstGeom prst="rect">
                <a:avLst/>
              </a:prstGeom>
            </p:spPr>
          </p:pic>
        </mc:Fallback>
      </mc:AlternateContent>
      <p:sp>
        <p:nvSpPr>
          <p:cNvPr id="20" name="TextBox 19">
            <a:extLst>
              <a:ext uri="{FF2B5EF4-FFF2-40B4-BE49-F238E27FC236}">
                <a16:creationId xmlns:a16="http://schemas.microsoft.com/office/drawing/2014/main" id="{DF743180-FBFD-FA4B-9D89-D393B4CE32FC}"/>
              </a:ext>
            </a:extLst>
          </p:cNvPr>
          <p:cNvSpPr txBox="1"/>
          <p:nvPr/>
        </p:nvSpPr>
        <p:spPr>
          <a:xfrm>
            <a:off x="2865282" y="2797806"/>
            <a:ext cx="914033" cy="584775"/>
          </a:xfrm>
          <a:prstGeom prst="rect">
            <a:avLst/>
          </a:prstGeom>
          <a:noFill/>
        </p:spPr>
        <p:txBody>
          <a:bodyPr wrap="none" rtlCol="0">
            <a:spAutoFit/>
          </a:bodyPr>
          <a:lstStyle/>
          <a:p>
            <a:r>
              <a:rPr lang="en-US" sz="3200" dirty="0">
                <a:solidFill>
                  <a:schemeClr val="tx1">
                    <a:lumMod val="95000"/>
                    <a:lumOff val="5000"/>
                  </a:schemeClr>
                </a:solidFill>
              </a:rPr>
              <a:t>27.1</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D57FA563-0605-2647-83F0-6E429DE98A28}"/>
                  </a:ext>
                </a:extLst>
              </p:cNvPr>
              <p:cNvGraphicFramePr>
                <a:graphicFrameLocks noChangeAspect="1"/>
              </p:cNvGraphicFramePr>
              <p:nvPr>
                <p:extLst>
                  <p:ext uri="{D42A27DB-BD31-4B8C-83A1-F6EECF244321}">
                    <p14:modId xmlns:p14="http://schemas.microsoft.com/office/powerpoint/2010/main" val="3667918110"/>
                  </p:ext>
                </p:extLst>
              </p:nvPr>
            </p:nvGraphicFramePr>
            <p:xfrm>
              <a:off x="1338532" y="3654562"/>
              <a:ext cx="1231673" cy="1485627"/>
            </p:xfrm>
            <a:graphic>
              <a:graphicData uri="http://schemas.microsoft.com/office/drawing/2017/model3d">
                <am3d:model3d r:embed="rId4">
                  <am3d:spPr>
                    <a:xfrm>
                      <a:off x="0" y="0"/>
                      <a:ext cx="1231673" cy="1485627"/>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8846720" ay="3158996" az="-9185545"/>
                    <am3d:postTrans dx="0" dy="0" dz="0"/>
                  </am3d:trans>
                  <am3d:raster rName="Office3DRenderer" rVer="16.0.8326">
                    <am3d:blip r:embed="rId9"/>
                  </am3d:raster>
                  <am3d:objViewport viewportSz="17649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D57FA563-0605-2647-83F0-6E429DE98A28}"/>
                  </a:ext>
                </a:extLst>
              </p:cNvPr>
              <p:cNvPicPr>
                <a:picLocks noGrp="1" noRot="1" noChangeAspect="1" noMove="1" noResize="1" noEditPoints="1" noAdjustHandles="1" noChangeArrowheads="1" noChangeShapeType="1" noCrop="1"/>
              </p:cNvPicPr>
              <p:nvPr/>
            </p:nvPicPr>
            <p:blipFill>
              <a:blip r:embed="rId9"/>
              <a:stretch>
                <a:fillRect/>
              </a:stretch>
            </p:blipFill>
            <p:spPr>
              <a:xfrm>
                <a:off x="1338532" y="3654562"/>
                <a:ext cx="1231673" cy="1485627"/>
              </a:xfrm>
              <a:prstGeom prst="rect">
                <a:avLst/>
              </a:prstGeom>
            </p:spPr>
          </p:pic>
        </mc:Fallback>
      </mc:AlternateContent>
      <p:sp>
        <p:nvSpPr>
          <p:cNvPr id="21" name="TextBox 20">
            <a:extLst>
              <a:ext uri="{FF2B5EF4-FFF2-40B4-BE49-F238E27FC236}">
                <a16:creationId xmlns:a16="http://schemas.microsoft.com/office/drawing/2014/main" id="{31039838-1234-1547-AF65-4A3FD8BAB851}"/>
              </a:ext>
            </a:extLst>
          </p:cNvPr>
          <p:cNvSpPr txBox="1"/>
          <p:nvPr/>
        </p:nvSpPr>
        <p:spPr>
          <a:xfrm>
            <a:off x="2878037" y="4104987"/>
            <a:ext cx="914033" cy="584775"/>
          </a:xfrm>
          <a:prstGeom prst="rect">
            <a:avLst/>
          </a:prstGeom>
          <a:noFill/>
        </p:spPr>
        <p:txBody>
          <a:bodyPr wrap="none" rtlCol="0">
            <a:spAutoFit/>
          </a:bodyPr>
          <a:lstStyle/>
          <a:p>
            <a:r>
              <a:rPr lang="en-US" sz="3200" dirty="0">
                <a:solidFill>
                  <a:schemeClr val="tx1">
                    <a:lumMod val="95000"/>
                    <a:lumOff val="5000"/>
                  </a:schemeClr>
                </a:solidFill>
              </a:rPr>
              <a:t>2.53</a:t>
            </a:r>
          </a:p>
        </p:txBody>
      </p:sp>
      <p:sp>
        <p:nvSpPr>
          <p:cNvPr id="3" name="TextBox 2">
            <a:extLst>
              <a:ext uri="{FF2B5EF4-FFF2-40B4-BE49-F238E27FC236}">
                <a16:creationId xmlns:a16="http://schemas.microsoft.com/office/drawing/2014/main" id="{4A8BA039-31EC-4446-AAA4-30EB1A1491B8}"/>
              </a:ext>
            </a:extLst>
          </p:cNvPr>
          <p:cNvSpPr txBox="1"/>
          <p:nvPr/>
        </p:nvSpPr>
        <p:spPr>
          <a:xfrm>
            <a:off x="2771891" y="1070024"/>
            <a:ext cx="1100814" cy="584775"/>
          </a:xfrm>
          <a:prstGeom prst="rect">
            <a:avLst/>
          </a:prstGeom>
          <a:noFill/>
        </p:spPr>
        <p:txBody>
          <a:bodyPr wrap="none" rtlCol="0">
            <a:spAutoFit/>
          </a:bodyPr>
          <a:lstStyle/>
          <a:p>
            <a:r>
              <a:rPr lang="en-US" sz="3200" dirty="0"/>
              <a:t>Score</a:t>
            </a:r>
            <a:endParaRPr lang="LID4096" sz="3200"/>
          </a:p>
        </p:txBody>
      </p:sp>
    </p:spTree>
    <p:custDataLst>
      <p:tags r:id="rId1"/>
    </p:custDataLst>
    <p:extLst>
      <p:ext uri="{BB962C8B-B14F-4D97-AF65-F5344CB8AC3E}">
        <p14:creationId xmlns:p14="http://schemas.microsoft.com/office/powerpoint/2010/main" val="557952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36">
        <p159:morph option="byObject"/>
      </p:transition>
    </mc:Choice>
    <mc:Fallback xmlns="">
      <p:transition spd="slow" advTm="313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randombar(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AA4E52-D799-8346-9A34-4D6F579C6557}"/>
              </a:ext>
            </a:extLst>
          </p:cNvPr>
          <p:cNvSpPr>
            <a:spLocks noGrp="1"/>
          </p:cNvSpPr>
          <p:nvPr>
            <p:ph type="sldNum" sz="quarter" idx="12"/>
          </p:nvPr>
        </p:nvSpPr>
        <p:spPr/>
        <p:txBody>
          <a:bodyPr/>
          <a:lstStyle/>
          <a:p>
            <a:fld id="{CB371760-6FFE-B04B-818A-BF183C55119B}" type="slidenum">
              <a:rPr lang="en-US" smtClean="0"/>
              <a:t>36</a:t>
            </a:fld>
            <a:endParaRPr lang="en-US"/>
          </a:p>
        </p:txBody>
      </p:sp>
      <p:sp>
        <p:nvSpPr>
          <p:cNvPr id="10" name="Oval 9">
            <a:extLst>
              <a:ext uri="{FF2B5EF4-FFF2-40B4-BE49-F238E27FC236}">
                <a16:creationId xmlns:a16="http://schemas.microsoft.com/office/drawing/2014/main" id="{5CED47B4-8211-4742-8648-18C0142086C0}"/>
              </a:ext>
            </a:extLst>
          </p:cNvPr>
          <p:cNvSpPr/>
          <p:nvPr/>
        </p:nvSpPr>
        <p:spPr>
          <a:xfrm rot="10527955">
            <a:off x="2087960" y="5240998"/>
            <a:ext cx="83365" cy="8956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C181354-D030-7342-81B4-05C4F905472B}"/>
              </a:ext>
            </a:extLst>
          </p:cNvPr>
          <p:cNvSpPr/>
          <p:nvPr/>
        </p:nvSpPr>
        <p:spPr>
          <a:xfrm rot="10527955">
            <a:off x="2086357" y="5098715"/>
            <a:ext cx="83365" cy="8956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9D9A6EF-82C7-B043-95E5-008353F03EBA}"/>
              </a:ext>
            </a:extLst>
          </p:cNvPr>
          <p:cNvSpPr/>
          <p:nvPr/>
        </p:nvSpPr>
        <p:spPr>
          <a:xfrm rot="10527955">
            <a:off x="2083132" y="4955152"/>
            <a:ext cx="83365" cy="8956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44AA2CFA-7630-954E-9CE8-2FD3E1F70A04}"/>
                  </a:ext>
                </a:extLst>
              </p:cNvPr>
              <p:cNvGraphicFramePr>
                <a:graphicFrameLocks noChangeAspect="1"/>
              </p:cNvGraphicFramePr>
              <p:nvPr>
                <p:extLst>
                  <p:ext uri="{D42A27DB-BD31-4B8C-83A1-F6EECF244321}">
                    <p14:modId xmlns:p14="http://schemas.microsoft.com/office/powerpoint/2010/main" val="536123712"/>
                  </p:ext>
                </p:extLst>
              </p:nvPr>
            </p:nvGraphicFramePr>
            <p:xfrm>
              <a:off x="1446393" y="1474468"/>
              <a:ext cx="1282463" cy="1028511"/>
            </p:xfrm>
            <a:graphic>
              <a:graphicData uri="http://schemas.microsoft.com/office/drawing/2017/model3d">
                <am3d:model3d r:embed="rId3">
                  <am3d:spPr>
                    <a:xfrm>
                      <a:off x="0" y="0"/>
                      <a:ext cx="1282463" cy="1028511"/>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6316010" ay="-246941" az="-9916141"/>
                    <am3d:postTrans dx="0" dy="0" dz="0"/>
                  </am3d:trans>
                  <am3d:raster rName="Office3DRenderer" rVer="16.0.8326">
                    <am3d:blip r:embed="rId4"/>
                  </am3d:raster>
                  <am3d:objViewport viewportSz="17649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44AA2CFA-7630-954E-9CE8-2FD3E1F70A04}"/>
                  </a:ext>
                </a:extLst>
              </p:cNvPr>
              <p:cNvPicPr>
                <a:picLocks noGrp="1" noRot="1" noChangeAspect="1" noMove="1" noResize="1" noEditPoints="1" noAdjustHandles="1" noChangeArrowheads="1" noChangeShapeType="1" noCrop="1"/>
              </p:cNvPicPr>
              <p:nvPr/>
            </p:nvPicPr>
            <p:blipFill>
              <a:blip r:embed="rId4"/>
              <a:stretch>
                <a:fillRect/>
              </a:stretch>
            </p:blipFill>
            <p:spPr>
              <a:xfrm>
                <a:off x="1446393" y="1474468"/>
                <a:ext cx="1282463" cy="1028511"/>
              </a:xfrm>
              <a:prstGeom prst="rect">
                <a:avLst/>
              </a:prstGeom>
            </p:spPr>
          </p:pic>
        </mc:Fallback>
      </mc:AlternateContent>
      <p:sp>
        <p:nvSpPr>
          <p:cNvPr id="16" name="TextBox 15">
            <a:extLst>
              <a:ext uri="{FF2B5EF4-FFF2-40B4-BE49-F238E27FC236}">
                <a16:creationId xmlns:a16="http://schemas.microsoft.com/office/drawing/2014/main" id="{7827E0D8-1DDB-D941-ABDA-D424B23839AD}"/>
              </a:ext>
            </a:extLst>
          </p:cNvPr>
          <p:cNvSpPr txBox="1"/>
          <p:nvPr/>
        </p:nvSpPr>
        <p:spPr>
          <a:xfrm>
            <a:off x="2917832" y="1623711"/>
            <a:ext cx="914033" cy="584775"/>
          </a:xfrm>
          <a:prstGeom prst="rect">
            <a:avLst/>
          </a:prstGeom>
          <a:noFill/>
        </p:spPr>
        <p:txBody>
          <a:bodyPr wrap="none" rtlCol="0">
            <a:spAutoFit/>
          </a:bodyPr>
          <a:lstStyle/>
          <a:p>
            <a:r>
              <a:rPr lang="en-US" sz="3200" dirty="0">
                <a:solidFill>
                  <a:schemeClr val="tx1">
                    <a:lumMod val="95000"/>
                    <a:lumOff val="5000"/>
                  </a:schemeClr>
                </a:solidFill>
              </a:rPr>
              <a:t>32.0</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9895BB24-EFDB-6F49-BA8E-8F543D22ECC3}"/>
                  </a:ext>
                </a:extLst>
              </p:cNvPr>
              <p:cNvGraphicFramePr>
                <a:graphicFrameLocks noChangeAspect="1"/>
              </p:cNvGraphicFramePr>
              <p:nvPr>
                <p:extLst>
                  <p:ext uri="{D42A27DB-BD31-4B8C-83A1-F6EECF244321}">
                    <p14:modId xmlns:p14="http://schemas.microsoft.com/office/powerpoint/2010/main" val="656972608"/>
                  </p:ext>
                </p:extLst>
              </p:nvPr>
            </p:nvGraphicFramePr>
            <p:xfrm>
              <a:off x="1551929" y="3527717"/>
              <a:ext cx="1237681" cy="1325563"/>
            </p:xfrm>
            <a:graphic>
              <a:graphicData uri="http://schemas.microsoft.com/office/drawing/2017/model3d">
                <am3d:model3d r:embed="rId3">
                  <am3d:spPr>
                    <a:xfrm>
                      <a:off x="0" y="0"/>
                      <a:ext cx="1237681" cy="1325563"/>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2512019" ay="-1019546" az="-880581"/>
                    <am3d:postTrans dx="0" dy="0" dz="0"/>
                  </am3d:trans>
                  <am3d:raster rName="Office3DRenderer" rVer="16.0.8326">
                    <am3d:blip r:embed="rId5"/>
                  </am3d:raster>
                  <am3d:objViewport viewportSz="1764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9895BB24-EFDB-6F49-BA8E-8F543D22ECC3}"/>
                  </a:ext>
                </a:extLst>
              </p:cNvPr>
              <p:cNvPicPr>
                <a:picLocks noGrp="1" noRot="1" noChangeAspect="1" noMove="1" noResize="1" noEditPoints="1" noAdjustHandles="1" noChangeArrowheads="1" noChangeShapeType="1" noCrop="1"/>
              </p:cNvPicPr>
              <p:nvPr/>
            </p:nvPicPr>
            <p:blipFill>
              <a:blip r:embed="rId5"/>
              <a:stretch>
                <a:fillRect/>
              </a:stretch>
            </p:blipFill>
            <p:spPr>
              <a:xfrm>
                <a:off x="1551929" y="3527717"/>
                <a:ext cx="1237681" cy="1325563"/>
              </a:xfrm>
              <a:prstGeom prst="rect">
                <a:avLst/>
              </a:prstGeom>
            </p:spPr>
          </p:pic>
        </mc:Fallback>
      </mc:AlternateContent>
      <p:sp>
        <p:nvSpPr>
          <p:cNvPr id="19" name="TextBox 18">
            <a:extLst>
              <a:ext uri="{FF2B5EF4-FFF2-40B4-BE49-F238E27FC236}">
                <a16:creationId xmlns:a16="http://schemas.microsoft.com/office/drawing/2014/main" id="{601CB2FB-3EA6-C642-A91D-4EFDED4F5734}"/>
              </a:ext>
            </a:extLst>
          </p:cNvPr>
          <p:cNvSpPr txBox="1"/>
          <p:nvPr/>
        </p:nvSpPr>
        <p:spPr>
          <a:xfrm>
            <a:off x="2917831" y="4046869"/>
            <a:ext cx="914033" cy="584775"/>
          </a:xfrm>
          <a:prstGeom prst="rect">
            <a:avLst/>
          </a:prstGeom>
          <a:noFill/>
        </p:spPr>
        <p:txBody>
          <a:bodyPr wrap="none" rtlCol="0">
            <a:spAutoFit/>
          </a:bodyPr>
          <a:lstStyle/>
          <a:p>
            <a:r>
              <a:rPr lang="en-US" sz="3200" dirty="0">
                <a:solidFill>
                  <a:schemeClr val="tx1">
                    <a:lumMod val="95000"/>
                    <a:lumOff val="5000"/>
                  </a:schemeClr>
                </a:solidFill>
              </a:rPr>
              <a:t>19.3</a:t>
            </a: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FAB3760E-D19A-674C-8564-194D721F1CE9}"/>
                  </a:ext>
                </a:extLst>
              </p:cNvPr>
              <p:cNvGraphicFramePr>
                <a:graphicFrameLocks noChangeAspect="1"/>
              </p:cNvGraphicFramePr>
              <p:nvPr>
                <p:extLst>
                  <p:ext uri="{D42A27DB-BD31-4B8C-83A1-F6EECF244321}">
                    <p14:modId xmlns:p14="http://schemas.microsoft.com/office/powerpoint/2010/main" val="3443417533"/>
                  </p:ext>
                </p:extLst>
              </p:nvPr>
            </p:nvGraphicFramePr>
            <p:xfrm>
              <a:off x="1567534" y="2121140"/>
              <a:ext cx="1003116" cy="1307860"/>
            </p:xfrm>
            <a:graphic>
              <a:graphicData uri="http://schemas.microsoft.com/office/drawing/2017/model3d">
                <am3d:model3d r:embed="rId3">
                  <am3d:spPr>
                    <a:xfrm>
                      <a:off x="0" y="0"/>
                      <a:ext cx="1003116" cy="1307860"/>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4184094" ay="-2105445" az="3437356"/>
                    <am3d:postTrans dx="0" dy="0" dz="0"/>
                  </am3d:trans>
                  <am3d:raster rName="Office3DRenderer" rVer="16.0.8326">
                    <am3d:blip r:embed="rId6"/>
                  </am3d:raster>
                  <am3d:objViewport viewportSz="1764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FAB3760E-D19A-674C-8564-194D721F1CE9}"/>
                  </a:ext>
                </a:extLst>
              </p:cNvPr>
              <p:cNvPicPr>
                <a:picLocks noGrp="1" noRot="1" noChangeAspect="1" noMove="1" noResize="1" noEditPoints="1" noAdjustHandles="1" noChangeArrowheads="1" noChangeShapeType="1" noCrop="1"/>
              </p:cNvPicPr>
              <p:nvPr/>
            </p:nvPicPr>
            <p:blipFill>
              <a:blip r:embed="rId6"/>
              <a:stretch>
                <a:fillRect/>
              </a:stretch>
            </p:blipFill>
            <p:spPr>
              <a:xfrm>
                <a:off x="1567534" y="2121140"/>
                <a:ext cx="1003116" cy="1307860"/>
              </a:xfrm>
              <a:prstGeom prst="rect">
                <a:avLst/>
              </a:prstGeom>
            </p:spPr>
          </p:pic>
        </mc:Fallback>
      </mc:AlternateContent>
      <p:sp>
        <p:nvSpPr>
          <p:cNvPr id="20" name="TextBox 19">
            <a:extLst>
              <a:ext uri="{FF2B5EF4-FFF2-40B4-BE49-F238E27FC236}">
                <a16:creationId xmlns:a16="http://schemas.microsoft.com/office/drawing/2014/main" id="{DF743180-FBFD-FA4B-9D89-D393B4CE32FC}"/>
              </a:ext>
            </a:extLst>
          </p:cNvPr>
          <p:cNvSpPr txBox="1"/>
          <p:nvPr/>
        </p:nvSpPr>
        <p:spPr>
          <a:xfrm>
            <a:off x="2917832" y="2768628"/>
            <a:ext cx="914033" cy="584775"/>
          </a:xfrm>
          <a:prstGeom prst="rect">
            <a:avLst/>
          </a:prstGeom>
          <a:noFill/>
        </p:spPr>
        <p:txBody>
          <a:bodyPr wrap="none" rtlCol="0">
            <a:spAutoFit/>
          </a:bodyPr>
          <a:lstStyle/>
          <a:p>
            <a:r>
              <a:rPr lang="en-US" sz="3200" dirty="0">
                <a:solidFill>
                  <a:schemeClr val="tx1">
                    <a:lumMod val="95000"/>
                    <a:lumOff val="5000"/>
                  </a:schemeClr>
                </a:solidFill>
              </a:rPr>
              <a:t>27.1</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D57FA563-0605-2647-83F0-6E429DE98A28}"/>
                  </a:ext>
                </a:extLst>
              </p:cNvPr>
              <p:cNvGraphicFramePr>
                <a:graphicFrameLocks noChangeAspect="1"/>
              </p:cNvGraphicFramePr>
              <p:nvPr>
                <p:extLst>
                  <p:ext uri="{D42A27DB-BD31-4B8C-83A1-F6EECF244321}">
                    <p14:modId xmlns:p14="http://schemas.microsoft.com/office/powerpoint/2010/main" val="810855638"/>
                  </p:ext>
                </p:extLst>
              </p:nvPr>
            </p:nvGraphicFramePr>
            <p:xfrm>
              <a:off x="1373038" y="5372373"/>
              <a:ext cx="1231673" cy="1485627"/>
            </p:xfrm>
            <a:graphic>
              <a:graphicData uri="http://schemas.microsoft.com/office/drawing/2017/model3d">
                <am3d:model3d r:embed="rId3">
                  <am3d:spPr>
                    <a:xfrm>
                      <a:off x="0" y="0"/>
                      <a:ext cx="1231673" cy="1485627"/>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8846720" ay="3158996" az="-9185545"/>
                    <am3d:postTrans dx="0" dy="0" dz="0"/>
                  </am3d:trans>
                  <am3d:raster rName="Office3DRenderer" rVer="16.0.8326">
                    <am3d:blip r:embed="rId7"/>
                  </am3d:raster>
                  <am3d:objViewport viewportSz="17649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D57FA563-0605-2647-83F0-6E429DE98A28}"/>
                  </a:ext>
                </a:extLst>
              </p:cNvPr>
              <p:cNvPicPr>
                <a:picLocks noGrp="1" noRot="1" noChangeAspect="1" noMove="1" noResize="1" noEditPoints="1" noAdjustHandles="1" noChangeArrowheads="1" noChangeShapeType="1" noCrop="1"/>
              </p:cNvPicPr>
              <p:nvPr/>
            </p:nvPicPr>
            <p:blipFill>
              <a:blip r:embed="rId7"/>
              <a:stretch>
                <a:fillRect/>
              </a:stretch>
            </p:blipFill>
            <p:spPr>
              <a:xfrm>
                <a:off x="1373038" y="5372373"/>
                <a:ext cx="1231673" cy="1485627"/>
              </a:xfrm>
              <a:prstGeom prst="rect">
                <a:avLst/>
              </a:prstGeom>
            </p:spPr>
          </p:pic>
        </mc:Fallback>
      </mc:AlternateContent>
      <p:sp>
        <p:nvSpPr>
          <p:cNvPr id="21" name="TextBox 20">
            <a:extLst>
              <a:ext uri="{FF2B5EF4-FFF2-40B4-BE49-F238E27FC236}">
                <a16:creationId xmlns:a16="http://schemas.microsoft.com/office/drawing/2014/main" id="{31039838-1234-1547-AF65-4A3FD8BAB851}"/>
              </a:ext>
            </a:extLst>
          </p:cNvPr>
          <p:cNvSpPr txBox="1"/>
          <p:nvPr/>
        </p:nvSpPr>
        <p:spPr>
          <a:xfrm>
            <a:off x="2910592" y="5816646"/>
            <a:ext cx="914033" cy="584775"/>
          </a:xfrm>
          <a:prstGeom prst="rect">
            <a:avLst/>
          </a:prstGeom>
          <a:noFill/>
        </p:spPr>
        <p:txBody>
          <a:bodyPr wrap="none" rtlCol="0">
            <a:spAutoFit/>
          </a:bodyPr>
          <a:lstStyle/>
          <a:p>
            <a:r>
              <a:rPr lang="en-US" sz="3200" dirty="0">
                <a:solidFill>
                  <a:schemeClr val="tx1">
                    <a:lumMod val="95000"/>
                    <a:lumOff val="5000"/>
                  </a:schemeClr>
                </a:solidFill>
              </a:rPr>
              <a:t>2.53</a:t>
            </a:r>
          </a:p>
        </p:txBody>
      </p:sp>
      <p:grpSp>
        <p:nvGrpSpPr>
          <p:cNvPr id="27" name="Group 26">
            <a:extLst>
              <a:ext uri="{FF2B5EF4-FFF2-40B4-BE49-F238E27FC236}">
                <a16:creationId xmlns:a16="http://schemas.microsoft.com/office/drawing/2014/main" id="{0EE6F4B9-7D6F-D542-BA05-9B3BC6986168}"/>
              </a:ext>
            </a:extLst>
          </p:cNvPr>
          <p:cNvGrpSpPr/>
          <p:nvPr/>
        </p:nvGrpSpPr>
        <p:grpSpPr>
          <a:xfrm>
            <a:off x="7766395" y="1027906"/>
            <a:ext cx="1888477" cy="5670632"/>
            <a:chOff x="7922182" y="432052"/>
            <a:chExt cx="2391967" cy="7161567"/>
          </a:xfrm>
        </p:grpSpPr>
        <p:sp>
          <p:nvSpPr>
            <p:cNvPr id="23" name="Rectangle 22">
              <a:extLst>
                <a:ext uri="{FF2B5EF4-FFF2-40B4-BE49-F238E27FC236}">
                  <a16:creationId xmlns:a16="http://schemas.microsoft.com/office/drawing/2014/main" id="{8CAF457E-749C-744D-8D3C-0C1569F2AC1D}"/>
                </a:ext>
              </a:extLst>
            </p:cNvPr>
            <p:cNvSpPr/>
            <p:nvPr/>
          </p:nvSpPr>
          <p:spPr>
            <a:xfrm>
              <a:off x="7924240" y="432052"/>
              <a:ext cx="2389909" cy="1786883"/>
            </a:xfrm>
            <a:prstGeom prst="rect">
              <a:avLst/>
            </a:prstGeom>
            <a:noFill/>
            <a:ln w="158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EB5A6AC-5FFA-D64D-97C9-0E230994BD34}"/>
                </a:ext>
              </a:extLst>
            </p:cNvPr>
            <p:cNvSpPr/>
            <p:nvPr/>
          </p:nvSpPr>
          <p:spPr>
            <a:xfrm>
              <a:off x="7924238" y="2215853"/>
              <a:ext cx="2389908" cy="1786883"/>
            </a:xfrm>
            <a:prstGeom prst="rect">
              <a:avLst/>
            </a:prstGeom>
            <a:noFill/>
            <a:ln w="158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F9D1D15-317E-2941-BB3B-277A1AEC46E3}"/>
                </a:ext>
              </a:extLst>
            </p:cNvPr>
            <p:cNvSpPr/>
            <p:nvPr/>
          </p:nvSpPr>
          <p:spPr>
            <a:xfrm>
              <a:off x="7924238" y="4015133"/>
              <a:ext cx="2389909" cy="1786883"/>
            </a:xfrm>
            <a:prstGeom prst="rect">
              <a:avLst/>
            </a:prstGeom>
            <a:noFill/>
            <a:ln w="158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03D9567-FED8-1548-A788-673F6D7B6055}"/>
                </a:ext>
              </a:extLst>
            </p:cNvPr>
            <p:cNvSpPr/>
            <p:nvPr/>
          </p:nvSpPr>
          <p:spPr>
            <a:xfrm>
              <a:off x="7922182" y="5806736"/>
              <a:ext cx="2389909" cy="1786883"/>
            </a:xfrm>
            <a:prstGeom prst="rect">
              <a:avLst/>
            </a:prstGeom>
            <a:noFill/>
            <a:ln w="158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Arrow Connector 28">
            <a:extLst>
              <a:ext uri="{FF2B5EF4-FFF2-40B4-BE49-F238E27FC236}">
                <a16:creationId xmlns:a16="http://schemas.microsoft.com/office/drawing/2014/main" id="{8069DAD8-16E2-D041-A940-879CFD3C69A5}"/>
              </a:ext>
            </a:extLst>
          </p:cNvPr>
          <p:cNvCxnSpPr/>
          <p:nvPr/>
        </p:nvCxnSpPr>
        <p:spPr>
          <a:xfrm>
            <a:off x="4453071" y="1819974"/>
            <a:ext cx="2535382" cy="0"/>
          </a:xfrm>
          <a:prstGeom prst="straightConnector1">
            <a:avLst/>
          </a:prstGeom>
          <a:ln w="3492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3D184C-8E74-A44E-8D40-D4AF6AFBD8C3}"/>
              </a:ext>
            </a:extLst>
          </p:cNvPr>
          <p:cNvSpPr txBox="1"/>
          <p:nvPr/>
        </p:nvSpPr>
        <p:spPr>
          <a:xfrm>
            <a:off x="3871206" y="3926423"/>
            <a:ext cx="3577626" cy="1384995"/>
          </a:xfrm>
          <a:prstGeom prst="rect">
            <a:avLst/>
          </a:prstGeom>
          <a:noFill/>
        </p:spPr>
        <p:txBody>
          <a:bodyPr wrap="square" rtlCol="0">
            <a:spAutoFit/>
          </a:bodyPr>
          <a:lstStyle/>
          <a:p>
            <a:pPr algn="ctr"/>
            <a:r>
              <a:rPr lang="en-US" sz="2800" dirty="0"/>
              <a:t>Greedy</a:t>
            </a:r>
          </a:p>
          <a:p>
            <a:pPr algn="ctr"/>
            <a:r>
              <a:rPr lang="en-US" sz="2800" dirty="0"/>
              <a:t>Minimum overlap of visible faces</a:t>
            </a:r>
          </a:p>
        </p:txBody>
      </p:sp>
      <mc:AlternateContent xmlns:mc="http://schemas.openxmlformats.org/markup-compatibility/2006">
        <mc:Choice xmlns:am3d="http://schemas.microsoft.com/office/drawing/2017/model3d" Requires="am3d">
          <p:graphicFrame>
            <p:nvGraphicFramePr>
              <p:cNvPr id="31" name="3D Model 30">
                <a:extLst>
                  <a:ext uri="{FF2B5EF4-FFF2-40B4-BE49-F238E27FC236}">
                    <a16:creationId xmlns:a16="http://schemas.microsoft.com/office/drawing/2014/main" id="{88174D9E-7462-8B4E-8220-F261E032F9B6}"/>
                  </a:ext>
                </a:extLst>
              </p:cNvPr>
              <p:cNvGraphicFramePr>
                <a:graphicFrameLocks noChangeAspect="1"/>
              </p:cNvGraphicFramePr>
              <p:nvPr>
                <p:extLst>
                  <p:ext uri="{D42A27DB-BD31-4B8C-83A1-F6EECF244321}">
                    <p14:modId xmlns:p14="http://schemas.microsoft.com/office/powerpoint/2010/main" val="1273875473"/>
                  </p:ext>
                </p:extLst>
              </p:nvPr>
            </p:nvGraphicFramePr>
            <p:xfrm>
              <a:off x="8068589" y="1363916"/>
              <a:ext cx="1282463" cy="1028511"/>
            </p:xfrm>
            <a:graphic>
              <a:graphicData uri="http://schemas.microsoft.com/office/drawing/2017/model3d">
                <am3d:model3d r:embed="rId3">
                  <am3d:spPr>
                    <a:xfrm>
                      <a:off x="0" y="0"/>
                      <a:ext cx="1282463" cy="1028511"/>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6316010" ay="-246941" az="-9916141"/>
                    <am3d:postTrans dx="0" dy="0" dz="0"/>
                  </am3d:trans>
                  <am3d:raster rName="Office3DRenderer" rVer="16.0.8326">
                    <am3d:blip r:embed="rId4"/>
                  </am3d:raster>
                  <am3d:objViewport viewportSz="17649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a:extLst>
                  <a:ext uri="{FF2B5EF4-FFF2-40B4-BE49-F238E27FC236}">
                    <a16:creationId xmlns:a16="http://schemas.microsoft.com/office/drawing/2014/main" id="{88174D9E-7462-8B4E-8220-F261E032F9B6}"/>
                  </a:ext>
                </a:extLst>
              </p:cNvPr>
              <p:cNvPicPr>
                <a:picLocks noGrp="1" noRot="1" noChangeAspect="1" noMove="1" noResize="1" noEditPoints="1" noAdjustHandles="1" noChangeArrowheads="1" noChangeShapeType="1" noCrop="1"/>
              </p:cNvPicPr>
              <p:nvPr/>
            </p:nvPicPr>
            <p:blipFill>
              <a:blip r:embed="rId4"/>
              <a:stretch>
                <a:fillRect/>
              </a:stretch>
            </p:blipFill>
            <p:spPr>
              <a:xfrm>
                <a:off x="8068589" y="1363916"/>
                <a:ext cx="1282463" cy="10285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a:extLst>
                  <a:ext uri="{FF2B5EF4-FFF2-40B4-BE49-F238E27FC236}">
                    <a16:creationId xmlns:a16="http://schemas.microsoft.com/office/drawing/2014/main" id="{5CA5FFC3-83C5-F243-B39B-9DBB9E4F15CD}"/>
                  </a:ext>
                </a:extLst>
              </p:cNvPr>
              <p:cNvGraphicFramePr>
                <a:graphicFrameLocks noChangeAspect="1"/>
              </p:cNvGraphicFramePr>
              <p:nvPr>
                <p:extLst>
                  <p:ext uri="{D42A27DB-BD31-4B8C-83A1-F6EECF244321}">
                    <p14:modId xmlns:p14="http://schemas.microsoft.com/office/powerpoint/2010/main" val="3732167116"/>
                  </p:ext>
                </p:extLst>
              </p:nvPr>
            </p:nvGraphicFramePr>
            <p:xfrm>
              <a:off x="8093983" y="4008720"/>
              <a:ext cx="1231672" cy="1206276"/>
            </p:xfrm>
            <a:graphic>
              <a:graphicData uri="http://schemas.microsoft.com/office/drawing/2017/model3d">
                <am3d:model3d r:embed="rId3">
                  <am3d:spPr>
                    <a:xfrm>
                      <a:off x="0" y="0"/>
                      <a:ext cx="1231672" cy="1206276"/>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2187207" ay="-499060" az="365980"/>
                    <am3d:postTrans dx="0" dy="0" dz="0"/>
                  </am3d:trans>
                  <am3d:raster rName="Office3DRenderer" rVer="16.0.8326">
                    <am3d:blip r:embed="rId8"/>
                  </am3d:raster>
                  <am3d:objViewport viewportSz="17649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a:extLst>
                  <a:ext uri="{FF2B5EF4-FFF2-40B4-BE49-F238E27FC236}">
                    <a16:creationId xmlns:a16="http://schemas.microsoft.com/office/drawing/2014/main" id="{5CA5FFC3-83C5-F243-B39B-9DBB9E4F15CD}"/>
                  </a:ext>
                </a:extLst>
              </p:cNvPr>
              <p:cNvPicPr>
                <a:picLocks noGrp="1" noRot="1" noChangeAspect="1" noMove="1" noResize="1" noEditPoints="1" noAdjustHandles="1" noChangeArrowheads="1" noChangeShapeType="1" noCrop="1"/>
              </p:cNvPicPr>
              <p:nvPr/>
            </p:nvPicPr>
            <p:blipFill>
              <a:blip r:embed="rId8"/>
              <a:stretch>
                <a:fillRect/>
              </a:stretch>
            </p:blipFill>
            <p:spPr>
              <a:xfrm>
                <a:off x="8093983" y="4008720"/>
                <a:ext cx="1231672" cy="12062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a:extLst>
                  <a:ext uri="{FF2B5EF4-FFF2-40B4-BE49-F238E27FC236}">
                    <a16:creationId xmlns:a16="http://schemas.microsoft.com/office/drawing/2014/main" id="{2DFB34E9-A9AB-E04A-A41D-66FE3A4B6D35}"/>
                  </a:ext>
                </a:extLst>
              </p:cNvPr>
              <p:cNvGraphicFramePr>
                <a:graphicFrameLocks noChangeAspect="1"/>
              </p:cNvGraphicFramePr>
              <p:nvPr>
                <p:extLst>
                  <p:ext uri="{D42A27DB-BD31-4B8C-83A1-F6EECF244321}">
                    <p14:modId xmlns:p14="http://schemas.microsoft.com/office/powerpoint/2010/main" val="205653788"/>
                  </p:ext>
                </p:extLst>
              </p:nvPr>
            </p:nvGraphicFramePr>
            <p:xfrm>
              <a:off x="8119378" y="2545867"/>
              <a:ext cx="1180881" cy="1206277"/>
            </p:xfrm>
            <a:graphic>
              <a:graphicData uri="http://schemas.microsoft.com/office/drawing/2017/model3d">
                <am3d:model3d r:embed="rId3">
                  <am3d:spPr>
                    <a:xfrm>
                      <a:off x="0" y="0"/>
                      <a:ext cx="1180881" cy="1206277"/>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9990714" ay="-2269067" az="-10298008"/>
                    <am3d:postTrans dx="0" dy="0" dz="0"/>
                  </am3d:trans>
                  <am3d:raster rName="Office3DRenderer" rVer="16.0.8326">
                    <am3d:blip r:embed="rId9"/>
                  </am3d:raster>
                  <am3d:objViewport viewportSz="17649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a:extLst>
                  <a:ext uri="{FF2B5EF4-FFF2-40B4-BE49-F238E27FC236}">
                    <a16:creationId xmlns:a16="http://schemas.microsoft.com/office/drawing/2014/main" id="{2DFB34E9-A9AB-E04A-A41D-66FE3A4B6D35}"/>
                  </a:ext>
                </a:extLst>
              </p:cNvPr>
              <p:cNvPicPr>
                <a:picLocks noGrp="1" noRot="1" noChangeAspect="1" noMove="1" noResize="1" noEditPoints="1" noAdjustHandles="1" noChangeArrowheads="1" noChangeShapeType="1" noCrop="1"/>
              </p:cNvPicPr>
              <p:nvPr/>
            </p:nvPicPr>
            <p:blipFill>
              <a:blip r:embed="rId9"/>
              <a:stretch>
                <a:fillRect/>
              </a:stretch>
            </p:blipFill>
            <p:spPr>
              <a:xfrm>
                <a:off x="8119378" y="2545867"/>
                <a:ext cx="1180881" cy="12062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a:extLst>
                  <a:ext uri="{FF2B5EF4-FFF2-40B4-BE49-F238E27FC236}">
                    <a16:creationId xmlns:a16="http://schemas.microsoft.com/office/drawing/2014/main" id="{9E1B1D14-DA00-D347-97DC-1224FA8FC719}"/>
                  </a:ext>
                </a:extLst>
              </p:cNvPr>
              <p:cNvGraphicFramePr>
                <a:graphicFrameLocks noChangeAspect="1"/>
              </p:cNvGraphicFramePr>
              <p:nvPr>
                <p:extLst>
                  <p:ext uri="{D42A27DB-BD31-4B8C-83A1-F6EECF244321}">
                    <p14:modId xmlns:p14="http://schemas.microsoft.com/office/powerpoint/2010/main" val="3243356505"/>
                  </p:ext>
                </p:extLst>
              </p:nvPr>
            </p:nvGraphicFramePr>
            <p:xfrm>
              <a:off x="8179211" y="5480501"/>
              <a:ext cx="1231671" cy="1257067"/>
            </p:xfrm>
            <a:graphic>
              <a:graphicData uri="http://schemas.microsoft.com/office/drawing/2017/model3d">
                <am3d:model3d r:embed="rId3">
                  <am3d:spPr>
                    <a:xfrm>
                      <a:off x="0" y="0"/>
                      <a:ext cx="1231671" cy="1257067"/>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5465686" ay="22325" az="-1126566"/>
                    <am3d:postTrans dx="0" dy="0" dz="0"/>
                  </am3d:trans>
                  <am3d:raster rName="Office3DRenderer" rVer="16.0.8326">
                    <am3d:blip r:embed="rId10"/>
                  </am3d:raster>
                  <am3d:objViewport viewportSz="17649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a:extLst>
                  <a:ext uri="{FF2B5EF4-FFF2-40B4-BE49-F238E27FC236}">
                    <a16:creationId xmlns:a16="http://schemas.microsoft.com/office/drawing/2014/main" id="{9E1B1D14-DA00-D347-97DC-1224FA8FC719}"/>
                  </a:ext>
                </a:extLst>
              </p:cNvPr>
              <p:cNvPicPr>
                <a:picLocks noGrp="1" noRot="1" noChangeAspect="1" noMove="1" noResize="1" noEditPoints="1" noAdjustHandles="1" noChangeArrowheads="1" noChangeShapeType="1" noCrop="1"/>
              </p:cNvPicPr>
              <p:nvPr/>
            </p:nvPicPr>
            <p:blipFill>
              <a:blip r:embed="rId10"/>
              <a:stretch>
                <a:fillRect/>
              </a:stretch>
            </p:blipFill>
            <p:spPr>
              <a:xfrm>
                <a:off x="8179211" y="5480501"/>
                <a:ext cx="1231671" cy="1257067"/>
              </a:xfrm>
              <a:prstGeom prst="rect">
                <a:avLst/>
              </a:prstGeom>
            </p:spPr>
          </p:pic>
        </mc:Fallback>
      </mc:AlternateContent>
      <p:sp>
        <p:nvSpPr>
          <p:cNvPr id="28" name="TextBox 27">
            <a:extLst>
              <a:ext uri="{FF2B5EF4-FFF2-40B4-BE49-F238E27FC236}">
                <a16:creationId xmlns:a16="http://schemas.microsoft.com/office/drawing/2014/main" id="{5A7E87CF-8006-2147-8801-3FD3D6F40A50}"/>
              </a:ext>
            </a:extLst>
          </p:cNvPr>
          <p:cNvSpPr txBox="1"/>
          <p:nvPr/>
        </p:nvSpPr>
        <p:spPr>
          <a:xfrm>
            <a:off x="2780626" y="1047563"/>
            <a:ext cx="1100814" cy="584775"/>
          </a:xfrm>
          <a:prstGeom prst="rect">
            <a:avLst/>
          </a:prstGeom>
          <a:noFill/>
        </p:spPr>
        <p:txBody>
          <a:bodyPr wrap="none" rtlCol="0">
            <a:spAutoFit/>
          </a:bodyPr>
          <a:lstStyle/>
          <a:p>
            <a:r>
              <a:rPr lang="en-US" sz="3200" dirty="0"/>
              <a:t>Score</a:t>
            </a:r>
            <a:endParaRPr lang="LID4096" sz="3200"/>
          </a:p>
        </p:txBody>
      </p:sp>
      <p:sp>
        <p:nvSpPr>
          <p:cNvPr id="3" name="Left Brace 2">
            <a:extLst>
              <a:ext uri="{FF2B5EF4-FFF2-40B4-BE49-F238E27FC236}">
                <a16:creationId xmlns:a16="http://schemas.microsoft.com/office/drawing/2014/main" id="{717C7AAC-1589-4A47-B970-6EA078C02BA7}"/>
              </a:ext>
            </a:extLst>
          </p:cNvPr>
          <p:cNvSpPr/>
          <p:nvPr/>
        </p:nvSpPr>
        <p:spPr>
          <a:xfrm>
            <a:off x="1238319" y="2516301"/>
            <a:ext cx="194496" cy="2350301"/>
          </a:xfrm>
          <a:prstGeom prst="leftBrace">
            <a:avLst/>
          </a:prstGeom>
          <a:ln w="31750"/>
        </p:spPr>
        <p:style>
          <a:lnRef idx="1">
            <a:schemeClr val="dk1"/>
          </a:lnRef>
          <a:fillRef idx="0">
            <a:schemeClr val="dk1"/>
          </a:fillRef>
          <a:effectRef idx="0">
            <a:schemeClr val="dk1"/>
          </a:effectRef>
          <a:fontRef idx="minor">
            <a:schemeClr val="tx1"/>
          </a:fontRef>
        </p:style>
        <p:txBody>
          <a:bodyPr rtlCol="0" anchor="ctr"/>
          <a:lstStyle/>
          <a:p>
            <a:pPr algn="ctr"/>
            <a:endParaRPr lang="root"/>
          </a:p>
        </p:txBody>
      </p:sp>
      <p:cxnSp>
        <p:nvCxnSpPr>
          <p:cNvPr id="35" name="Straight Arrow Connector 34">
            <a:extLst>
              <a:ext uri="{FF2B5EF4-FFF2-40B4-BE49-F238E27FC236}">
                <a16:creationId xmlns:a16="http://schemas.microsoft.com/office/drawing/2014/main" id="{091CE960-FE4D-F74A-9045-08D4C655C4A4}"/>
              </a:ext>
            </a:extLst>
          </p:cNvPr>
          <p:cNvCxnSpPr/>
          <p:nvPr/>
        </p:nvCxnSpPr>
        <p:spPr>
          <a:xfrm>
            <a:off x="4453071" y="3652855"/>
            <a:ext cx="2535382" cy="0"/>
          </a:xfrm>
          <a:prstGeom prst="straightConnector1">
            <a:avLst/>
          </a:prstGeom>
          <a:ln w="3492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D87B87A-42B8-EE47-846A-4E5EDC2B12E8}"/>
              </a:ext>
            </a:extLst>
          </p:cNvPr>
          <p:cNvSpPr txBox="1"/>
          <p:nvPr/>
        </p:nvSpPr>
        <p:spPr>
          <a:xfrm>
            <a:off x="624280" y="3434190"/>
            <a:ext cx="601447" cy="584775"/>
          </a:xfrm>
          <a:prstGeom prst="rect">
            <a:avLst/>
          </a:prstGeom>
          <a:noFill/>
        </p:spPr>
        <p:txBody>
          <a:bodyPr wrap="none" rtlCol="0">
            <a:spAutoFit/>
          </a:bodyPr>
          <a:lstStyle/>
          <a:p>
            <a:r>
              <a:rPr lang="root" sz="3200" dirty="0"/>
              <a:t>20</a:t>
            </a:r>
          </a:p>
        </p:txBody>
      </p:sp>
      <p:sp>
        <p:nvSpPr>
          <p:cNvPr id="13" name="Left Brace 12">
            <a:extLst>
              <a:ext uri="{FF2B5EF4-FFF2-40B4-BE49-F238E27FC236}">
                <a16:creationId xmlns:a16="http://schemas.microsoft.com/office/drawing/2014/main" id="{EA727CF4-556B-0648-883E-EA1E1D7AA3FA}"/>
              </a:ext>
            </a:extLst>
          </p:cNvPr>
          <p:cNvSpPr/>
          <p:nvPr/>
        </p:nvSpPr>
        <p:spPr>
          <a:xfrm>
            <a:off x="7209069" y="2502979"/>
            <a:ext cx="351273" cy="4195559"/>
          </a:xfrm>
          <a:prstGeom prst="leftBrace">
            <a:avLst>
              <a:gd name="adj1" fmla="val 8333"/>
              <a:gd name="adj2" fmla="val 27674"/>
            </a:avLst>
          </a:prstGeom>
          <a:ln w="22225"/>
        </p:spPr>
        <p:style>
          <a:lnRef idx="1">
            <a:schemeClr val="dk1"/>
          </a:lnRef>
          <a:fillRef idx="0">
            <a:schemeClr val="dk1"/>
          </a:fillRef>
          <a:effectRef idx="0">
            <a:schemeClr val="dk1"/>
          </a:effectRef>
          <a:fontRef idx="minor">
            <a:schemeClr val="tx1"/>
          </a:fontRef>
        </p:style>
        <p:txBody>
          <a:bodyPr rtlCol="0" anchor="ctr"/>
          <a:lstStyle/>
          <a:p>
            <a:pPr algn="ctr"/>
            <a:endParaRPr lang="root"/>
          </a:p>
        </p:txBody>
      </p:sp>
      <p:sp>
        <p:nvSpPr>
          <p:cNvPr id="36" name="Title 1">
            <a:extLst>
              <a:ext uri="{FF2B5EF4-FFF2-40B4-BE49-F238E27FC236}">
                <a16:creationId xmlns:a16="http://schemas.microsoft.com/office/drawing/2014/main" id="{5D716B35-0F31-EE4C-AB46-A4FCDADA0B4A}"/>
              </a:ext>
            </a:extLst>
          </p:cNvPr>
          <p:cNvSpPr txBox="1">
            <a:spLocks/>
          </p:cNvSpPr>
          <p:nvPr/>
        </p:nvSpPr>
        <p:spPr>
          <a:xfrm>
            <a:off x="337868" y="-361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Four Viewpoint Selection</a:t>
            </a:r>
            <a:endParaRPr lang="en-US" dirty="0"/>
          </a:p>
        </p:txBody>
      </p:sp>
    </p:spTree>
    <p:extLst>
      <p:ext uri="{BB962C8B-B14F-4D97-AF65-F5344CB8AC3E}">
        <p14:creationId xmlns:p14="http://schemas.microsoft.com/office/powerpoint/2010/main" val="3428506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1F82-A4A7-F94E-A56A-C707C2F59A11}"/>
              </a:ext>
            </a:extLst>
          </p:cNvPr>
          <p:cNvSpPr>
            <a:spLocks noGrp="1"/>
          </p:cNvSpPr>
          <p:nvPr>
            <p:ph type="title"/>
          </p:nvPr>
        </p:nvSpPr>
        <p:spPr/>
        <p:txBody>
          <a:bodyPr/>
          <a:lstStyle/>
          <a:p>
            <a:r>
              <a:rPr lang="en-US" dirty="0"/>
              <a:t>User Interaction</a:t>
            </a:r>
          </a:p>
        </p:txBody>
      </p:sp>
      <p:sp>
        <p:nvSpPr>
          <p:cNvPr id="4" name="Slide Number Placeholder 3">
            <a:extLst>
              <a:ext uri="{FF2B5EF4-FFF2-40B4-BE49-F238E27FC236}">
                <a16:creationId xmlns:a16="http://schemas.microsoft.com/office/drawing/2014/main" id="{C2454620-0B24-104F-9925-106BDAC0FCEF}"/>
              </a:ext>
            </a:extLst>
          </p:cNvPr>
          <p:cNvSpPr>
            <a:spLocks noGrp="1"/>
          </p:cNvSpPr>
          <p:nvPr>
            <p:ph type="sldNum" sz="quarter" idx="12"/>
          </p:nvPr>
        </p:nvSpPr>
        <p:spPr/>
        <p:txBody>
          <a:bodyPr/>
          <a:lstStyle/>
          <a:p>
            <a:fld id="{CB371760-6FFE-B04B-818A-BF183C55119B}" type="slidenum">
              <a:rPr lang="en-US" smtClean="0"/>
              <a:t>37</a:t>
            </a:fld>
            <a:endParaRPr lang="en-US"/>
          </a:p>
        </p:txBody>
      </p:sp>
      <p:sp>
        <p:nvSpPr>
          <p:cNvPr id="7" name="TextBox 6">
            <a:extLst>
              <a:ext uri="{FF2B5EF4-FFF2-40B4-BE49-F238E27FC236}">
                <a16:creationId xmlns:a16="http://schemas.microsoft.com/office/drawing/2014/main" id="{4A7FA925-5450-4748-B2A6-E521E861248F}"/>
              </a:ext>
            </a:extLst>
          </p:cNvPr>
          <p:cNvSpPr txBox="1"/>
          <p:nvPr/>
        </p:nvSpPr>
        <p:spPr>
          <a:xfrm>
            <a:off x="1362674" y="4864608"/>
            <a:ext cx="2846870" cy="584775"/>
          </a:xfrm>
          <a:prstGeom prst="rect">
            <a:avLst/>
          </a:prstGeom>
          <a:noFill/>
        </p:spPr>
        <p:txBody>
          <a:bodyPr wrap="none" rtlCol="0">
            <a:spAutoFit/>
          </a:bodyPr>
          <a:lstStyle/>
          <a:p>
            <a:r>
              <a:rPr lang="en-US" sz="3200" dirty="0"/>
              <a:t>Annotation Tool</a:t>
            </a:r>
          </a:p>
        </p:txBody>
      </p:sp>
      <p:sp>
        <p:nvSpPr>
          <p:cNvPr id="9" name="TextBox 8">
            <a:extLst>
              <a:ext uri="{FF2B5EF4-FFF2-40B4-BE49-F238E27FC236}">
                <a16:creationId xmlns:a16="http://schemas.microsoft.com/office/drawing/2014/main" id="{891CA9A3-1FE0-644C-8349-8DEE01B28D72}"/>
              </a:ext>
            </a:extLst>
          </p:cNvPr>
          <p:cNvSpPr txBox="1"/>
          <p:nvPr/>
        </p:nvSpPr>
        <p:spPr>
          <a:xfrm>
            <a:off x="6845115" y="4829934"/>
            <a:ext cx="3786999" cy="584775"/>
          </a:xfrm>
          <a:prstGeom prst="rect">
            <a:avLst/>
          </a:prstGeom>
          <a:noFill/>
        </p:spPr>
        <p:txBody>
          <a:bodyPr wrap="none" rtlCol="0">
            <a:spAutoFit/>
          </a:bodyPr>
          <a:lstStyle/>
          <a:p>
            <a:r>
              <a:rPr lang="en-US" sz="3200" dirty="0"/>
              <a:t>Occlusion Access Tool</a:t>
            </a:r>
          </a:p>
        </p:txBody>
      </p:sp>
      <p:pic>
        <p:nvPicPr>
          <p:cNvPr id="10" name="図 4">
            <a:extLst>
              <a:ext uri="{FF2B5EF4-FFF2-40B4-BE49-F238E27FC236}">
                <a16:creationId xmlns:a16="http://schemas.microsoft.com/office/drawing/2014/main" id="{DC813F48-48E9-6F4A-BDB8-7ECC3D170EA3}"/>
              </a:ext>
            </a:extLst>
          </p:cNvPr>
          <p:cNvPicPr>
            <a:picLocks noChangeAspect="1"/>
          </p:cNvPicPr>
          <p:nvPr/>
        </p:nvPicPr>
        <p:blipFill>
          <a:blip r:embed="rId6"/>
          <a:stretch>
            <a:fillRect/>
          </a:stretch>
        </p:blipFill>
        <p:spPr>
          <a:xfrm>
            <a:off x="367683" y="1892231"/>
            <a:ext cx="5047104" cy="2558177"/>
          </a:xfrm>
          <a:prstGeom prst="rect">
            <a:avLst/>
          </a:prstGeom>
        </p:spPr>
      </p:pic>
      <p:sp>
        <p:nvSpPr>
          <p:cNvPr id="11" name="円弧 24">
            <a:extLst>
              <a:ext uri="{FF2B5EF4-FFF2-40B4-BE49-F238E27FC236}">
                <a16:creationId xmlns:a16="http://schemas.microsoft.com/office/drawing/2014/main" id="{7B43990C-ECDC-DB41-B02D-C56AF51A6A77}"/>
              </a:ext>
            </a:extLst>
          </p:cNvPr>
          <p:cNvSpPr/>
          <p:nvPr/>
        </p:nvSpPr>
        <p:spPr>
          <a:xfrm>
            <a:off x="1559898" y="2993025"/>
            <a:ext cx="1739114" cy="1459820"/>
          </a:xfrm>
          <a:prstGeom prst="arc">
            <a:avLst>
              <a:gd name="adj1" fmla="val 12810414"/>
              <a:gd name="adj2" fmla="val 15492156"/>
            </a:avLst>
          </a:prstGeom>
          <a:ln w="38100">
            <a:solidFill>
              <a:srgbClr val="FF0000"/>
            </a:solidFill>
            <a:headEnd type="stealth"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4689"/>
          </a:p>
        </p:txBody>
      </p:sp>
      <p:sp>
        <p:nvSpPr>
          <p:cNvPr id="12" name="Right Arrow 11">
            <a:extLst>
              <a:ext uri="{FF2B5EF4-FFF2-40B4-BE49-F238E27FC236}">
                <a16:creationId xmlns:a16="http://schemas.microsoft.com/office/drawing/2014/main" id="{834A76FB-A727-504D-8687-D157205975E8}"/>
              </a:ext>
            </a:extLst>
          </p:cNvPr>
          <p:cNvSpPr/>
          <p:nvPr/>
        </p:nvSpPr>
        <p:spPr>
          <a:xfrm rot="14484507">
            <a:off x="1746071" y="3768126"/>
            <a:ext cx="732424" cy="487945"/>
          </a:xfrm>
          <a:prstGeom prst="rightArrow">
            <a:avLst>
              <a:gd name="adj1" fmla="val 27538"/>
              <a:gd name="adj2" fmla="val 11064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pic>
        <p:nvPicPr>
          <p:cNvPr id="15" name="図 6">
            <a:extLst>
              <a:ext uri="{FF2B5EF4-FFF2-40B4-BE49-F238E27FC236}">
                <a16:creationId xmlns:a16="http://schemas.microsoft.com/office/drawing/2014/main" id="{C3D71442-E9BC-504A-B4A8-AD1DE3DB24DD}"/>
              </a:ext>
            </a:extLst>
          </p:cNvPr>
          <p:cNvPicPr>
            <a:picLocks noChangeAspect="1"/>
          </p:cNvPicPr>
          <p:nvPr/>
        </p:nvPicPr>
        <p:blipFill rotWithShape="1">
          <a:blip r:embed="rId7">
            <a:extLst>
              <a:ext uri="{28A0092B-C50C-407E-A947-70E740481C1C}">
                <a14:useLocalDpi xmlns:a14="http://schemas.microsoft.com/office/drawing/2010/main" val="0"/>
              </a:ext>
            </a:extLst>
          </a:blip>
          <a:srcRect t="7241" b="8450"/>
          <a:stretch/>
        </p:blipFill>
        <p:spPr>
          <a:xfrm>
            <a:off x="8731715" y="1191468"/>
            <a:ext cx="2883848" cy="3724509"/>
          </a:xfrm>
          <a:prstGeom prst="rect">
            <a:avLst/>
          </a:prstGeom>
        </p:spPr>
      </p:pic>
      <p:pic>
        <p:nvPicPr>
          <p:cNvPr id="16" name="図 3">
            <a:extLst>
              <a:ext uri="{FF2B5EF4-FFF2-40B4-BE49-F238E27FC236}">
                <a16:creationId xmlns:a16="http://schemas.microsoft.com/office/drawing/2014/main" id="{42886945-8FC2-5B44-9933-0DDDE90D8977}"/>
              </a:ext>
            </a:extLst>
          </p:cNvPr>
          <p:cNvPicPr>
            <a:picLocks noChangeAspect="1"/>
          </p:cNvPicPr>
          <p:nvPr/>
        </p:nvPicPr>
        <p:blipFill rotWithShape="1">
          <a:blip r:embed="rId8">
            <a:extLst>
              <a:ext uri="{28A0092B-C50C-407E-A947-70E740481C1C}">
                <a14:useLocalDpi xmlns:a14="http://schemas.microsoft.com/office/drawing/2010/main" val="0"/>
              </a:ext>
            </a:extLst>
          </a:blip>
          <a:srcRect t="7241" b="8450"/>
          <a:stretch/>
        </p:blipFill>
        <p:spPr>
          <a:xfrm>
            <a:off x="5597052" y="1183218"/>
            <a:ext cx="2953413" cy="3732759"/>
          </a:xfrm>
          <a:prstGeom prst="rect">
            <a:avLst/>
          </a:prstGeom>
        </p:spPr>
      </p:pic>
      <p:sp>
        <p:nvSpPr>
          <p:cNvPr id="17" name="二等辺三角形 38">
            <a:extLst>
              <a:ext uri="{FF2B5EF4-FFF2-40B4-BE49-F238E27FC236}">
                <a16:creationId xmlns:a16="http://schemas.microsoft.com/office/drawing/2014/main" id="{477B5672-7D07-104E-8EFD-0465E06B237E}"/>
              </a:ext>
            </a:extLst>
          </p:cNvPr>
          <p:cNvSpPr/>
          <p:nvPr/>
        </p:nvSpPr>
        <p:spPr>
          <a:xfrm rot="5400000">
            <a:off x="7694718" y="2873312"/>
            <a:ext cx="1723451" cy="352573"/>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38215" tIns="119108" rIns="238215" bIns="119108" numCol="1" spcCol="0" rtlCol="0" fromWordArt="0" anchor="ctr" anchorCtr="0" forceAA="0" compatLnSpc="1">
            <a:prstTxWarp prst="textNoShape">
              <a:avLst/>
            </a:prstTxWarp>
            <a:noAutofit/>
          </a:bodyPr>
          <a:lstStyle/>
          <a:p>
            <a:pPr algn="ctr"/>
            <a:endParaRPr lang="ja-JP" altLang="en-US" sz="4689" dirty="0"/>
          </a:p>
        </p:txBody>
      </p:sp>
      <p:grpSp>
        <p:nvGrpSpPr>
          <p:cNvPr id="8" name="Group 7">
            <a:extLst>
              <a:ext uri="{FF2B5EF4-FFF2-40B4-BE49-F238E27FC236}">
                <a16:creationId xmlns:a16="http://schemas.microsoft.com/office/drawing/2014/main" id="{76BAFFC6-7FE6-3540-8A05-6060C0E8B13E}"/>
              </a:ext>
            </a:extLst>
          </p:cNvPr>
          <p:cNvGrpSpPr/>
          <p:nvPr/>
        </p:nvGrpSpPr>
        <p:grpSpPr>
          <a:xfrm>
            <a:off x="802593" y="5791566"/>
            <a:ext cx="4177283" cy="523220"/>
            <a:chOff x="653881" y="5732293"/>
            <a:chExt cx="4177283" cy="523220"/>
          </a:xfrm>
        </p:grpSpPr>
        <p:pic>
          <p:nvPicPr>
            <p:cNvPr id="13" name="Picture 12">
              <a:extLst>
                <a:ext uri="{FF2B5EF4-FFF2-40B4-BE49-F238E27FC236}">
                  <a16:creationId xmlns:a16="http://schemas.microsoft.com/office/drawing/2014/main" id="{33E2C45C-B2E2-3F49-B37F-EBC7C8B5949F}"/>
                </a:ext>
              </a:extLst>
            </p:cNvPr>
            <p:cNvPicPr>
              <a:picLocks noChangeAspect="1"/>
            </p:cNvPicPr>
            <p:nvPr/>
          </p:nvPicPr>
          <p:blipFill>
            <a:blip r:embed="rId9"/>
            <a:stretch>
              <a:fillRect/>
            </a:stretch>
          </p:blipFill>
          <p:spPr>
            <a:xfrm>
              <a:off x="1559898" y="5810943"/>
              <a:ext cx="365919" cy="365919"/>
            </a:xfrm>
            <a:prstGeom prst="rect">
              <a:avLst/>
            </a:prstGeom>
          </p:spPr>
        </p:pic>
        <p:sp>
          <p:nvSpPr>
            <p:cNvPr id="3" name="TextBox 2">
              <a:extLst>
                <a:ext uri="{FF2B5EF4-FFF2-40B4-BE49-F238E27FC236}">
                  <a16:creationId xmlns:a16="http://schemas.microsoft.com/office/drawing/2014/main" id="{DFE4342F-B4EF-C74A-9C88-8B4326F2043A}"/>
                </a:ext>
              </a:extLst>
            </p:cNvPr>
            <p:cNvSpPr txBox="1"/>
            <p:nvPr/>
          </p:nvSpPr>
          <p:spPr>
            <a:xfrm>
              <a:off x="653881" y="5732293"/>
              <a:ext cx="906017" cy="523220"/>
            </a:xfrm>
            <a:prstGeom prst="rect">
              <a:avLst/>
            </a:prstGeom>
            <a:noFill/>
          </p:spPr>
          <p:txBody>
            <a:bodyPr wrap="none" rtlCol="0">
              <a:spAutoFit/>
            </a:bodyPr>
            <a:lstStyle/>
            <a:p>
              <a:r>
                <a:rPr lang="en-US" sz="2800" dirty="0"/>
                <a:t>Limit</a:t>
              </a:r>
            </a:p>
          </p:txBody>
        </p:sp>
        <p:sp>
          <p:nvSpPr>
            <p:cNvPr id="6" name="TextBox 5">
              <a:extLst>
                <a:ext uri="{FF2B5EF4-FFF2-40B4-BE49-F238E27FC236}">
                  <a16:creationId xmlns:a16="http://schemas.microsoft.com/office/drawing/2014/main" id="{9ECDA1FA-8EFB-9640-A802-0834C01394D8}"/>
                </a:ext>
              </a:extLst>
            </p:cNvPr>
            <p:cNvSpPr txBox="1"/>
            <p:nvPr/>
          </p:nvSpPr>
          <p:spPr>
            <a:xfrm>
              <a:off x="1925817" y="5732293"/>
              <a:ext cx="2905347" cy="523220"/>
            </a:xfrm>
            <a:prstGeom prst="rect">
              <a:avLst/>
            </a:prstGeom>
            <a:noFill/>
          </p:spPr>
          <p:txBody>
            <a:bodyPr wrap="none" rtlCol="0">
              <a:spAutoFit/>
            </a:bodyPr>
            <a:lstStyle/>
            <a:p>
              <a:r>
                <a:rPr lang="en-US" sz="2800" dirty="0"/>
                <a:t>to annotated faces</a:t>
              </a:r>
            </a:p>
          </p:txBody>
        </p:sp>
      </p:grpSp>
      <p:sp>
        <p:nvSpPr>
          <p:cNvPr id="14" name="TextBox 13">
            <a:extLst>
              <a:ext uri="{FF2B5EF4-FFF2-40B4-BE49-F238E27FC236}">
                <a16:creationId xmlns:a16="http://schemas.microsoft.com/office/drawing/2014/main" id="{08514D00-CBA5-9444-A4E8-82711D66ED63}"/>
              </a:ext>
            </a:extLst>
          </p:cNvPr>
          <p:cNvSpPr txBox="1"/>
          <p:nvPr/>
        </p:nvSpPr>
        <p:spPr>
          <a:xfrm>
            <a:off x="5952052" y="5523189"/>
            <a:ext cx="5196825" cy="954107"/>
          </a:xfrm>
          <a:prstGeom prst="rect">
            <a:avLst/>
          </a:prstGeom>
          <a:noFill/>
        </p:spPr>
        <p:txBody>
          <a:bodyPr wrap="square" rtlCol="0">
            <a:spAutoFit/>
          </a:bodyPr>
          <a:lstStyle/>
          <a:p>
            <a:pPr algn="ctr"/>
            <a:r>
              <a:rPr lang="en-US" sz="2800" dirty="0"/>
              <a:t>Users switch to make front-most faces translucent</a:t>
            </a:r>
          </a:p>
        </p:txBody>
      </p:sp>
      <p:pic>
        <p:nvPicPr>
          <p:cNvPr id="5" name="Audio 4">
            <a:hlinkClick r:id="" action="ppaction://media"/>
            <a:extLst>
              <a:ext uri="{FF2B5EF4-FFF2-40B4-BE49-F238E27FC236}">
                <a16:creationId xmlns:a16="http://schemas.microsoft.com/office/drawing/2014/main" id="{01392B46-6230-4D41-A50E-98D9A76B001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51494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719 -0.05324 C -0.01172 -0.06018 -0.00625 -0.06689 0.00039 -0.07152 C 0.0069 -0.07639 0.01458 -0.07916 0.02239 -0.08194 " pathEditMode="relative" rAng="0" ptsTypes="AAA">
                                      <p:cBhvr>
                                        <p:cTn id="6" dur="2000" fill="hold"/>
                                        <p:tgtEl>
                                          <p:spTgt spid="12"/>
                                        </p:tgtEl>
                                        <p:attrNameLst>
                                          <p:attrName>ppt_x</p:attrName>
                                          <p:attrName>ppt_y</p:attrName>
                                        </p:attrNameLst>
                                      </p:cBhvr>
                                      <p:rCtr x="1979" y="-1435"/>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1841-3C74-7F43-B291-7B23E2DD5532}"/>
              </a:ext>
            </a:extLst>
          </p:cNvPr>
          <p:cNvSpPr>
            <a:spLocks noGrp="1"/>
          </p:cNvSpPr>
          <p:nvPr>
            <p:ph type="title"/>
          </p:nvPr>
        </p:nvSpPr>
        <p:spPr/>
        <p:txBody>
          <a:bodyPr/>
          <a:lstStyle/>
          <a:p>
            <a:r>
              <a:rPr lang="en-US" dirty="0"/>
              <a:t>User Study</a:t>
            </a:r>
            <a:br>
              <a:rPr lang="en-US" dirty="0"/>
            </a:br>
            <a:endParaRPr lang="en-US" dirty="0"/>
          </a:p>
        </p:txBody>
      </p:sp>
      <p:sp>
        <p:nvSpPr>
          <p:cNvPr id="3" name="Content Placeholder 2">
            <a:extLst>
              <a:ext uri="{FF2B5EF4-FFF2-40B4-BE49-F238E27FC236}">
                <a16:creationId xmlns:a16="http://schemas.microsoft.com/office/drawing/2014/main" id="{C141539C-D74D-7E47-A145-C9247A78EE9D}"/>
              </a:ext>
            </a:extLst>
          </p:cNvPr>
          <p:cNvSpPr>
            <a:spLocks noGrp="1"/>
          </p:cNvSpPr>
          <p:nvPr>
            <p:ph idx="1"/>
          </p:nvPr>
        </p:nvSpPr>
        <p:spPr>
          <a:xfrm>
            <a:off x="838199" y="1825625"/>
            <a:ext cx="10515601" cy="4351338"/>
          </a:xfrm>
        </p:spPr>
        <p:txBody>
          <a:bodyPr>
            <a:normAutofit/>
          </a:bodyPr>
          <a:lstStyle/>
          <a:p>
            <a:r>
              <a:rPr lang="en-US" sz="3200" dirty="0"/>
              <a:t>Task1: </a:t>
            </a:r>
            <a:r>
              <a:rPr lang="en-US" sz="3200" b="1" dirty="0"/>
              <a:t>Manual Control vs Our Method</a:t>
            </a:r>
          </a:p>
          <a:p>
            <a:r>
              <a:rPr lang="en-US" sz="3200" dirty="0"/>
              <a:t>Task2: </a:t>
            </a:r>
            <a:r>
              <a:rPr lang="en-US" sz="3200" b="1" dirty="0"/>
              <a:t>without (w/o) </a:t>
            </a:r>
            <a:r>
              <a:rPr lang="en-US" sz="3200" b="1" dirty="0" err="1"/>
              <a:t>Epaint</a:t>
            </a:r>
            <a:r>
              <a:rPr lang="en-US" sz="3200" b="1" dirty="0"/>
              <a:t> term vs with (w/) </a:t>
            </a:r>
            <a:r>
              <a:rPr lang="en-US" sz="3200" b="1" dirty="0" err="1"/>
              <a:t>Epaint</a:t>
            </a:r>
            <a:r>
              <a:rPr lang="en-US" sz="3200" b="1" dirty="0"/>
              <a:t> term</a:t>
            </a:r>
          </a:p>
          <a:p>
            <a:r>
              <a:rPr lang="en-US" sz="3200" dirty="0"/>
              <a:t>6 participants</a:t>
            </a:r>
          </a:p>
          <a:p>
            <a:pPr lvl="1"/>
            <a:r>
              <a:rPr lang="en-US" sz="3200" dirty="0"/>
              <a:t>Aged from 20 to 30 years old</a:t>
            </a:r>
          </a:p>
          <a:p>
            <a:pPr lvl="1"/>
            <a:r>
              <a:rPr lang="en-US" sz="3200" dirty="0"/>
              <a:t>Casual users who had at least one year’s experience with 3D or painting software</a:t>
            </a:r>
          </a:p>
        </p:txBody>
      </p:sp>
      <p:sp>
        <p:nvSpPr>
          <p:cNvPr id="4" name="Slide Number Placeholder 3">
            <a:extLst>
              <a:ext uri="{FF2B5EF4-FFF2-40B4-BE49-F238E27FC236}">
                <a16:creationId xmlns:a16="http://schemas.microsoft.com/office/drawing/2014/main" id="{26A25F9D-7DC0-8A40-BEE1-1224B8087A2A}"/>
              </a:ext>
            </a:extLst>
          </p:cNvPr>
          <p:cNvSpPr>
            <a:spLocks noGrp="1"/>
          </p:cNvSpPr>
          <p:nvPr>
            <p:ph type="sldNum" sz="quarter" idx="12"/>
          </p:nvPr>
        </p:nvSpPr>
        <p:spPr/>
        <p:txBody>
          <a:bodyPr/>
          <a:lstStyle/>
          <a:p>
            <a:fld id="{CB371760-6FFE-B04B-818A-BF183C55119B}" type="slidenum">
              <a:rPr lang="en-US" smtClean="0"/>
              <a:t>38</a:t>
            </a:fld>
            <a:endParaRPr lang="en-US"/>
          </a:p>
        </p:txBody>
      </p:sp>
    </p:spTree>
    <p:extLst>
      <p:ext uri="{BB962C8B-B14F-4D97-AF65-F5344CB8AC3E}">
        <p14:creationId xmlns:p14="http://schemas.microsoft.com/office/powerpoint/2010/main" val="410463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3F28-BB7C-DF43-8A4A-060DB1CE81CF}"/>
              </a:ext>
            </a:extLst>
          </p:cNvPr>
          <p:cNvSpPr>
            <a:spLocks noGrp="1"/>
          </p:cNvSpPr>
          <p:nvPr>
            <p:ph type="title"/>
          </p:nvPr>
        </p:nvSpPr>
        <p:spPr/>
        <p:txBody>
          <a:bodyPr/>
          <a:lstStyle/>
          <a:p>
            <a:r>
              <a:rPr lang="en-US" dirty="0"/>
              <a:t>Task1: Manual Control vs Our Method</a:t>
            </a:r>
          </a:p>
        </p:txBody>
      </p:sp>
      <p:sp>
        <p:nvSpPr>
          <p:cNvPr id="4" name="Slide Number Placeholder 3">
            <a:extLst>
              <a:ext uri="{FF2B5EF4-FFF2-40B4-BE49-F238E27FC236}">
                <a16:creationId xmlns:a16="http://schemas.microsoft.com/office/drawing/2014/main" id="{711EFF06-5CF0-0442-9537-8F273CFAD345}"/>
              </a:ext>
            </a:extLst>
          </p:cNvPr>
          <p:cNvSpPr>
            <a:spLocks noGrp="1"/>
          </p:cNvSpPr>
          <p:nvPr>
            <p:ph type="sldNum" sz="quarter" idx="12"/>
          </p:nvPr>
        </p:nvSpPr>
        <p:spPr/>
        <p:txBody>
          <a:bodyPr/>
          <a:lstStyle/>
          <a:p>
            <a:fld id="{CB371760-6FFE-B04B-818A-BF183C55119B}" type="slidenum">
              <a:rPr lang="en-US" smtClean="0"/>
              <a:t>39</a:t>
            </a:fld>
            <a:endParaRPr lang="en-US"/>
          </a:p>
        </p:txBody>
      </p:sp>
      <p:sp>
        <p:nvSpPr>
          <p:cNvPr id="14" name="TextBox 13">
            <a:extLst>
              <a:ext uri="{FF2B5EF4-FFF2-40B4-BE49-F238E27FC236}">
                <a16:creationId xmlns:a16="http://schemas.microsoft.com/office/drawing/2014/main" id="{192D9AC4-94FF-9940-83E1-8D07B9A0B59A}"/>
              </a:ext>
            </a:extLst>
          </p:cNvPr>
          <p:cNvSpPr txBox="1"/>
          <p:nvPr/>
        </p:nvSpPr>
        <p:spPr>
          <a:xfrm>
            <a:off x="1075503" y="4473735"/>
            <a:ext cx="9345203"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Two unpainted models</a:t>
            </a:r>
          </a:p>
          <a:p>
            <a:pPr marL="914400" lvl="1" indent="-457200">
              <a:buFont typeface="Arial" panose="020B0604020202020204" pitchFamily="34" charset="0"/>
              <a:buChar char="•"/>
            </a:pPr>
            <a:r>
              <a:rPr lang="en-US" sz="3200" dirty="0"/>
              <a:t>A torus model and a fertility model</a:t>
            </a:r>
          </a:p>
          <a:p>
            <a:pPr marL="457200" indent="-457200">
              <a:buFont typeface="Arial" panose="020B0604020202020204" pitchFamily="34" charset="0"/>
              <a:buChar char="•"/>
            </a:pPr>
            <a:r>
              <a:rPr lang="en-US" sz="3200" dirty="0"/>
              <a:t>Asked users to perform 3D painting, using the example as a reference</a:t>
            </a:r>
          </a:p>
        </p:txBody>
      </p:sp>
      <p:sp>
        <p:nvSpPr>
          <p:cNvPr id="3" name="TextBox 2">
            <a:extLst>
              <a:ext uri="{FF2B5EF4-FFF2-40B4-BE49-F238E27FC236}">
                <a16:creationId xmlns:a16="http://schemas.microsoft.com/office/drawing/2014/main" id="{9ADA40F7-F518-B949-BC25-FF7199074936}"/>
              </a:ext>
            </a:extLst>
          </p:cNvPr>
          <p:cNvSpPr txBox="1"/>
          <p:nvPr/>
        </p:nvSpPr>
        <p:spPr>
          <a:xfrm>
            <a:off x="1100228" y="1505334"/>
            <a:ext cx="1706493" cy="584775"/>
          </a:xfrm>
          <a:prstGeom prst="rect">
            <a:avLst/>
          </a:prstGeom>
          <a:noFill/>
        </p:spPr>
        <p:txBody>
          <a:bodyPr wrap="none" rtlCol="0">
            <a:spAutoFit/>
          </a:bodyPr>
          <a:lstStyle/>
          <a:p>
            <a:r>
              <a:rPr lang="en-US" sz="3200" dirty="0"/>
              <a:t>Example:</a:t>
            </a:r>
          </a:p>
        </p:txBody>
      </p:sp>
      <mc:AlternateContent xmlns:mc="http://schemas.openxmlformats.org/markup-compatibility/2006" xmlns:am3d="http://schemas.microsoft.com/office/drawing/2017/model3d">
        <mc:Choice Requires="am3d">
          <p:graphicFrame>
            <p:nvGraphicFramePr>
              <p:cNvPr id="15" name="3D Model 14">
                <a:extLst>
                  <a:ext uri="{FF2B5EF4-FFF2-40B4-BE49-F238E27FC236}">
                    <a16:creationId xmlns:a16="http://schemas.microsoft.com/office/drawing/2014/main" id="{36D6C2B6-3235-E040-BCBB-F7500AD4F09F}"/>
                  </a:ext>
                </a:extLst>
              </p:cNvPr>
              <p:cNvGraphicFramePr>
                <a:graphicFrameLocks noChangeAspect="1"/>
              </p:cNvGraphicFramePr>
              <p:nvPr>
                <p:extLst>
                  <p:ext uri="{D42A27DB-BD31-4B8C-83A1-F6EECF244321}">
                    <p14:modId xmlns:p14="http://schemas.microsoft.com/office/powerpoint/2010/main" val="3800106799"/>
                  </p:ext>
                </p:extLst>
              </p:nvPr>
            </p:nvGraphicFramePr>
            <p:xfrm>
              <a:off x="6591978" y="1230041"/>
              <a:ext cx="3365710" cy="3365711"/>
            </p:xfrm>
            <a:graphic>
              <a:graphicData uri="http://schemas.microsoft.com/office/drawing/2017/model3d">
                <am3d:model3d r:embed="rId3">
                  <am3d:spPr>
                    <a:xfrm>
                      <a:off x="0" y="0"/>
                      <a:ext cx="3365710" cy="3365711"/>
                    </a:xfrm>
                    <a:prstGeom prst="rect">
                      <a:avLst/>
                    </a:prstGeom>
                  </am3d:spPr>
                  <am3d:camera>
                    <am3d:pos x="0" y="0" z="61522347"/>
                    <am3d:up dx="0" dy="36000000" dz="0"/>
                    <am3d:lookAt x="0" y="0" z="0"/>
                    <am3d:perspective fov="2700000"/>
                  </am3d:camera>
                  <am3d:trans>
                    <am3d:meterPerModelUnit n="270514" d="1000000"/>
                    <am3d:preTrans dx="57637" dy="-11940930" dz="36830"/>
                    <am3d:scale>
                      <am3d:sx n="1000000" d="1000000"/>
                      <am3d:sy n="1000000" d="1000000"/>
                      <am3d:sz n="1000000" d="1000000"/>
                    </am3d:scale>
                    <am3d:rot ax="870845" ay="-1470493" az="-367766"/>
                    <am3d:postTrans dx="0" dy="0" dz="0"/>
                  </am3d:trans>
                  <am3d:raster rName="Office3DRenderer" rVer="16.0.8326">
                    <am3d:blip r:embed="rId4"/>
                  </am3d:raster>
                  <am3d:objViewport viewportSz="47010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3D Model 14">
                <a:extLst>
                  <a:ext uri="{FF2B5EF4-FFF2-40B4-BE49-F238E27FC236}">
                    <a16:creationId xmlns:a16="http://schemas.microsoft.com/office/drawing/2014/main" id="{36D6C2B6-3235-E040-BCBB-F7500AD4F09F}"/>
                  </a:ext>
                </a:extLst>
              </p:cNvPr>
              <p:cNvPicPr>
                <a:picLocks noGrp="1" noRot="1" noChangeAspect="1" noMove="1" noResize="1" noEditPoints="1" noAdjustHandles="1" noChangeArrowheads="1" noChangeShapeType="1" noCrop="1"/>
              </p:cNvPicPr>
              <p:nvPr/>
            </p:nvPicPr>
            <p:blipFill>
              <a:blip r:embed="rId5"/>
              <a:stretch>
                <a:fillRect/>
              </a:stretch>
            </p:blipFill>
            <p:spPr>
              <a:xfrm>
                <a:off x="6591978" y="1230041"/>
                <a:ext cx="3365710" cy="3365711"/>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6" name="3D Model 15">
                <a:extLst>
                  <a:ext uri="{FF2B5EF4-FFF2-40B4-BE49-F238E27FC236}">
                    <a16:creationId xmlns:a16="http://schemas.microsoft.com/office/drawing/2014/main" id="{4FBE67BD-6CCC-D74F-A61B-06FBEB455A3C}"/>
                  </a:ext>
                </a:extLst>
              </p:cNvPr>
              <p:cNvGraphicFramePr>
                <a:graphicFrameLocks noChangeAspect="1"/>
              </p:cNvGraphicFramePr>
              <p:nvPr>
                <p:extLst>
                  <p:ext uri="{D42A27DB-BD31-4B8C-83A1-F6EECF244321}">
                    <p14:modId xmlns:p14="http://schemas.microsoft.com/office/powerpoint/2010/main" val="3232864771"/>
                  </p:ext>
                </p:extLst>
              </p:nvPr>
            </p:nvGraphicFramePr>
            <p:xfrm>
              <a:off x="2415015" y="1512385"/>
              <a:ext cx="3365711" cy="2961350"/>
            </p:xfrm>
            <a:graphic>
              <a:graphicData uri="http://schemas.microsoft.com/office/drawing/2017/model3d">
                <am3d:model3d r:embed="rId6">
                  <am3d:spPr>
                    <a:xfrm>
                      <a:off x="0" y="0"/>
                      <a:ext cx="3365711" cy="2961350"/>
                    </a:xfrm>
                    <a:prstGeom prst="rect">
                      <a:avLst/>
                    </a:prstGeom>
                  </am3d:spPr>
                  <am3d:camera>
                    <am3d:pos x="0" y="0" z="68308254"/>
                    <am3d:up dx="0" dy="36000000" dz="0"/>
                    <am3d:lookAt x="0" y="0" z="0"/>
                    <am3d:perspective fov="2700000"/>
                  </am3d:camera>
                  <am3d:trans>
                    <am3d:meterPerModelUnit n="400000" d="1000000"/>
                    <am3d:preTrans dx="0" dy="-18027058" dz="0"/>
                    <am3d:scale>
                      <am3d:sx n="1000000" d="1000000"/>
                      <am3d:sy n="1000000" d="1000000"/>
                      <am3d:sz n="1000000" d="1000000"/>
                    </am3d:scale>
                    <am3d:rot ax="2855972" ay="1602116" az="1572045"/>
                    <am3d:postTrans dx="0" dy="0" dz="0"/>
                  </am3d:trans>
                  <am3d:raster rName="Office3DRenderer" rVer="16.0.8326">
                    <am3d:blip r:embed="rId7"/>
                  </am3d:raster>
                  <am3d:objViewport viewportSz="50782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6" name="3D Model 15">
                <a:extLst>
                  <a:ext uri="{FF2B5EF4-FFF2-40B4-BE49-F238E27FC236}">
                    <a16:creationId xmlns:a16="http://schemas.microsoft.com/office/drawing/2014/main" id="{4FBE67BD-6CCC-D74F-A61B-06FBEB455A3C}"/>
                  </a:ext>
                </a:extLst>
              </p:cNvPr>
              <p:cNvPicPr>
                <a:picLocks noGrp="1" noRot="1" noChangeAspect="1" noMove="1" noResize="1" noEditPoints="1" noAdjustHandles="1" noChangeArrowheads="1" noChangeShapeType="1" noCrop="1"/>
              </p:cNvPicPr>
              <p:nvPr/>
            </p:nvPicPr>
            <p:blipFill>
              <a:blip r:embed="rId8"/>
              <a:stretch>
                <a:fillRect/>
              </a:stretch>
            </p:blipFill>
            <p:spPr>
              <a:xfrm>
                <a:off x="2415015" y="1512385"/>
                <a:ext cx="3365711" cy="2961350"/>
              </a:xfrm>
              <a:prstGeom prst="rect">
                <a:avLst/>
              </a:prstGeom>
            </p:spPr>
          </p:pic>
        </mc:Fallback>
      </mc:AlternateContent>
    </p:spTree>
    <p:extLst>
      <p:ext uri="{BB962C8B-B14F-4D97-AF65-F5344CB8AC3E}">
        <p14:creationId xmlns:p14="http://schemas.microsoft.com/office/powerpoint/2010/main" val="306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16"/>
                                        </p:tgtEl>
                                        <p:attrNameLst>
                                          <p:attrName>3d.view.rotation.y</p:attrName>
                                        </p:attrNameLst>
                                      </p:cBhvr>
                                    </p:animRot>
                                  </p:childTnLst>
                                </p:cTn>
                              </p:par>
                              <p:par>
                                <p:cTn id="7" presetID="37" presetClass="emph" presetSubtype="128" accel="10000" decel="10000" fill="hold" nodeType="withEffect">
                                  <p:stCondLst>
                                    <p:cond delay="0"/>
                                  </p:stCondLst>
                                  <p:childTnLst>
                                    <p:animRot by="21600000">
                                      <p:cBhvr>
                                        <p:cTn id="8" dur="20000" fill="hold"/>
                                        <p:tgtEl>
                                          <p:spTgt spid="15"/>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556A-B80D-2948-A18F-D42649F883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6E5CD6-D78D-BD4C-94B9-2D4E6304364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F019AE6-8498-E942-948B-1C780D18FC93}"/>
              </a:ext>
            </a:extLst>
          </p:cNvPr>
          <p:cNvSpPr>
            <a:spLocks noGrp="1"/>
          </p:cNvSpPr>
          <p:nvPr>
            <p:ph type="sldNum" sz="quarter" idx="12"/>
          </p:nvPr>
        </p:nvSpPr>
        <p:spPr/>
        <p:txBody>
          <a:bodyPr/>
          <a:lstStyle/>
          <a:p>
            <a:fld id="{CB371760-6FFE-B04B-818A-BF183C55119B}" type="slidenum">
              <a:rPr lang="en-US" smtClean="0"/>
              <a:t>4</a:t>
            </a:fld>
            <a:endParaRPr lang="en-US"/>
          </a:p>
        </p:txBody>
      </p:sp>
      <mc:AlternateContent xmlns:mc="http://schemas.openxmlformats.org/markup-compatibility/2006" xmlns:am3d="http://schemas.microsoft.com/office/drawing/2017/model3d">
        <mc:Choice Requires="am3d">
          <p:graphicFrame>
            <p:nvGraphicFramePr>
              <p:cNvPr id="5" name="3D Model 4">
                <a:extLst>
                  <a:ext uri="{FF2B5EF4-FFF2-40B4-BE49-F238E27FC236}">
                    <a16:creationId xmlns:a16="http://schemas.microsoft.com/office/drawing/2014/main" id="{3E0B7711-502B-9742-B256-CA9EED3D2F13}"/>
                  </a:ext>
                </a:extLst>
              </p:cNvPr>
              <p:cNvGraphicFramePr>
                <a:graphicFrameLocks noChangeAspect="1"/>
              </p:cNvGraphicFramePr>
              <p:nvPr>
                <p:extLst>
                  <p:ext uri="{D42A27DB-BD31-4B8C-83A1-F6EECF244321}">
                    <p14:modId xmlns:p14="http://schemas.microsoft.com/office/powerpoint/2010/main" val="699279913"/>
                  </p:ext>
                </p:extLst>
              </p:nvPr>
            </p:nvGraphicFramePr>
            <p:xfrm>
              <a:off x="720000" y="360000"/>
              <a:ext cx="5389081" cy="5917820"/>
            </p:xfrm>
            <a:graphic>
              <a:graphicData uri="http://schemas.microsoft.com/office/drawing/2017/model3d">
                <am3d:model3d r:embed="rId3">
                  <am3d:spPr>
                    <a:xfrm>
                      <a:off x="0" y="0"/>
                      <a:ext cx="5389081" cy="5917820"/>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3024000" ay="24390" az="29501"/>
                    <am3d:postTrans dx="0" dy="0" dz="0"/>
                  </am3d:trans>
                  <am3d:raster rName="Office3DRenderer" rVer="16.0.8326">
                    <am3d:blip r:embed="rId4"/>
                  </am3d:raster>
                  <am3d:objViewport viewportSz="82768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a:extLst>
                  <a:ext uri="{FF2B5EF4-FFF2-40B4-BE49-F238E27FC236}">
                    <a16:creationId xmlns:a16="http://schemas.microsoft.com/office/drawing/2014/main" id="{3E0B7711-502B-9742-B256-CA9EED3D2F13}"/>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389081" cy="5917820"/>
              </a:xfrm>
              <a:prstGeom prst="rect">
                <a:avLst/>
              </a:prstGeom>
            </p:spPr>
          </p:pic>
        </mc:Fallback>
      </mc:AlternateContent>
      <p:pic>
        <p:nvPicPr>
          <p:cNvPr id="6" name="Graphic 5" descr="Paint brush">
            <a:extLst>
              <a:ext uri="{FF2B5EF4-FFF2-40B4-BE49-F238E27FC236}">
                <a16:creationId xmlns:a16="http://schemas.microsoft.com/office/drawing/2014/main" id="{24D7F734-9B6B-9E40-811A-A5C09A7AD8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7733" y="1027906"/>
            <a:ext cx="2682240" cy="2682240"/>
          </a:xfrm>
          <a:prstGeom prst="rect">
            <a:avLst/>
          </a:prstGeom>
        </p:spPr>
      </p:pic>
      <p:sp>
        <p:nvSpPr>
          <p:cNvPr id="7" name="Content Placeholder 2">
            <a:extLst>
              <a:ext uri="{FF2B5EF4-FFF2-40B4-BE49-F238E27FC236}">
                <a16:creationId xmlns:a16="http://schemas.microsoft.com/office/drawing/2014/main" id="{6B4B867F-67A4-6845-B6B2-FC01DA1FCD88}"/>
              </a:ext>
            </a:extLst>
          </p:cNvPr>
          <p:cNvSpPr txBox="1">
            <a:spLocks/>
          </p:cNvSpPr>
          <p:nvPr/>
        </p:nvSpPr>
        <p:spPr>
          <a:xfrm>
            <a:off x="6096000" y="2162657"/>
            <a:ext cx="6035965" cy="2262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Intuitive 3D painting</a:t>
            </a:r>
          </a:p>
          <a:p>
            <a:r>
              <a:rPr lang="en-US" sz="3200"/>
              <a:t>Rotate manually to desired viewpoint, paint until satisfied</a:t>
            </a:r>
          </a:p>
          <a:p>
            <a:r>
              <a:rPr lang="en-US" sz="3200"/>
              <a:t>Rotate the model again and again</a:t>
            </a:r>
            <a:endParaRPr lang="en-US" sz="3200" dirty="0"/>
          </a:p>
        </p:txBody>
      </p:sp>
    </p:spTree>
    <p:extLst>
      <p:ext uri="{BB962C8B-B14F-4D97-AF65-F5344CB8AC3E}">
        <p14:creationId xmlns:p14="http://schemas.microsoft.com/office/powerpoint/2010/main" val="2086088822"/>
      </p:ext>
    </p:extLst>
  </p:cSld>
  <p:clrMapOvr>
    <a:masterClrMapping/>
  </p:clrMapOvr>
  <mc:AlternateContent xmlns:mc="http://schemas.openxmlformats.org/markup-compatibility/2006" xmlns:p14="http://schemas.microsoft.com/office/powerpoint/2010/main">
    <mc:Choice Requires="p14">
      <p:transition spd="med" p14:dur="700" advTm="1152">
        <p:fade/>
      </p:transition>
    </mc:Choice>
    <mc:Fallback xmlns="">
      <p:transition spd="med" advTm="1152">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80F6296-8AF8-0E48-AB42-DC8AC6B20BDC}"/>
              </a:ext>
            </a:extLst>
          </p:cNvPr>
          <p:cNvGrpSpPr/>
          <p:nvPr/>
        </p:nvGrpSpPr>
        <p:grpSpPr>
          <a:xfrm>
            <a:off x="6555830" y="2275710"/>
            <a:ext cx="5259354" cy="3207724"/>
            <a:chOff x="6485336" y="1239814"/>
            <a:chExt cx="5259354" cy="3207724"/>
          </a:xfrm>
        </p:grpSpPr>
        <p:graphicFrame>
          <p:nvGraphicFramePr>
            <p:cNvPr id="29" name="Chart 28">
              <a:extLst>
                <a:ext uri="{FF2B5EF4-FFF2-40B4-BE49-F238E27FC236}">
                  <a16:creationId xmlns:a16="http://schemas.microsoft.com/office/drawing/2014/main" id="{C60C9772-68B3-7745-8917-27A878EA0D8D}"/>
                </a:ext>
              </a:extLst>
            </p:cNvPr>
            <p:cNvGraphicFramePr/>
            <p:nvPr>
              <p:extLst>
                <p:ext uri="{D42A27DB-BD31-4B8C-83A1-F6EECF244321}">
                  <p14:modId xmlns:p14="http://schemas.microsoft.com/office/powerpoint/2010/main" val="247622266"/>
                </p:ext>
              </p:extLst>
            </p:nvPr>
          </p:nvGraphicFramePr>
          <p:xfrm>
            <a:off x="6485336" y="1239814"/>
            <a:ext cx="4976638" cy="3207724"/>
          </p:xfrm>
          <a:graphic>
            <a:graphicData uri="http://schemas.openxmlformats.org/drawingml/2006/chart">
              <c:chart xmlns:c="http://schemas.openxmlformats.org/drawingml/2006/chart" xmlns:r="http://schemas.openxmlformats.org/officeDocument/2006/relationships" r:id="rId3"/>
            </a:graphicData>
          </a:graphic>
        </p:graphicFrame>
        <p:sp>
          <p:nvSpPr>
            <p:cNvPr id="37" name="テキスト ボックス 27">
              <a:extLst>
                <a:ext uri="{FF2B5EF4-FFF2-40B4-BE49-F238E27FC236}">
                  <a16:creationId xmlns:a16="http://schemas.microsoft.com/office/drawing/2014/main" id="{9D052D5E-6BCB-FB43-B7F9-937BDF2A00CD}"/>
                </a:ext>
              </a:extLst>
            </p:cNvPr>
            <p:cNvSpPr txBox="1"/>
            <p:nvPr/>
          </p:nvSpPr>
          <p:spPr>
            <a:xfrm>
              <a:off x="7133203" y="2977178"/>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2.75</a:t>
              </a:r>
              <a:endParaRPr kumimoji="1" lang="ja-JP" altLang="en-US" sz="2866" b="1" i="1" dirty="0">
                <a:solidFill>
                  <a:schemeClr val="bg1"/>
                </a:solidFill>
                <a:cs typeface="Times New Roman" panose="02020603050405020304" pitchFamily="18" charset="0"/>
              </a:endParaRPr>
            </a:p>
          </p:txBody>
        </p:sp>
        <p:sp>
          <p:nvSpPr>
            <p:cNvPr id="38" name="テキスト ボックス 27">
              <a:extLst>
                <a:ext uri="{FF2B5EF4-FFF2-40B4-BE49-F238E27FC236}">
                  <a16:creationId xmlns:a16="http://schemas.microsoft.com/office/drawing/2014/main" id="{A0250661-BE58-5A43-92E0-B65C7E958BC0}"/>
                </a:ext>
              </a:extLst>
            </p:cNvPr>
            <p:cNvSpPr txBox="1"/>
            <p:nvPr/>
          </p:nvSpPr>
          <p:spPr>
            <a:xfrm>
              <a:off x="8062686" y="2443827"/>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4.50</a:t>
              </a:r>
              <a:endParaRPr kumimoji="1" lang="ja-JP" altLang="en-US" sz="2866" b="1" i="1" dirty="0">
                <a:solidFill>
                  <a:schemeClr val="bg1"/>
                </a:solidFill>
                <a:cs typeface="Times New Roman" panose="02020603050405020304" pitchFamily="18" charset="0"/>
              </a:endParaRPr>
            </a:p>
          </p:txBody>
        </p:sp>
        <p:sp>
          <p:nvSpPr>
            <p:cNvPr id="39" name="テキスト ボックス 27">
              <a:extLst>
                <a:ext uri="{FF2B5EF4-FFF2-40B4-BE49-F238E27FC236}">
                  <a16:creationId xmlns:a16="http://schemas.microsoft.com/office/drawing/2014/main" id="{43466FEA-4347-894D-B672-1CC836D1C2F9}"/>
                </a:ext>
              </a:extLst>
            </p:cNvPr>
            <p:cNvSpPr txBox="1"/>
            <p:nvPr/>
          </p:nvSpPr>
          <p:spPr>
            <a:xfrm>
              <a:off x="9335303" y="2977177"/>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2.58</a:t>
              </a:r>
              <a:endParaRPr kumimoji="1" lang="ja-JP" altLang="en-US" sz="2866" b="1" i="1" dirty="0">
                <a:solidFill>
                  <a:schemeClr val="bg1"/>
                </a:solidFill>
                <a:cs typeface="Times New Roman" panose="02020603050405020304" pitchFamily="18" charset="0"/>
              </a:endParaRPr>
            </a:p>
          </p:txBody>
        </p:sp>
        <p:sp>
          <p:nvSpPr>
            <p:cNvPr id="40" name="テキスト ボックス 27">
              <a:extLst>
                <a:ext uri="{FF2B5EF4-FFF2-40B4-BE49-F238E27FC236}">
                  <a16:creationId xmlns:a16="http://schemas.microsoft.com/office/drawing/2014/main" id="{8804D921-8049-BF4E-B158-B45B8C67E4ED}"/>
                </a:ext>
              </a:extLst>
            </p:cNvPr>
            <p:cNvSpPr txBox="1"/>
            <p:nvPr/>
          </p:nvSpPr>
          <p:spPr>
            <a:xfrm>
              <a:off x="10294558" y="2443827"/>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3.92</a:t>
              </a:r>
              <a:endParaRPr kumimoji="1" lang="ja-JP" altLang="en-US" sz="2866" b="1" i="1" dirty="0">
                <a:solidFill>
                  <a:schemeClr val="bg1"/>
                </a:solidFill>
                <a:cs typeface="Times New Roman" panose="02020603050405020304" pitchFamily="18" charset="0"/>
              </a:endParaRPr>
            </a:p>
          </p:txBody>
        </p:sp>
        <p:sp>
          <p:nvSpPr>
            <p:cNvPr id="2" name="Rectangle 1">
              <a:extLst>
                <a:ext uri="{FF2B5EF4-FFF2-40B4-BE49-F238E27FC236}">
                  <a16:creationId xmlns:a16="http://schemas.microsoft.com/office/drawing/2014/main" id="{D55B375E-466D-6F4C-8A2D-7CBC8769A485}"/>
                </a:ext>
              </a:extLst>
            </p:cNvPr>
            <p:cNvSpPr/>
            <p:nvPr/>
          </p:nvSpPr>
          <p:spPr>
            <a:xfrm>
              <a:off x="6530487" y="3738828"/>
              <a:ext cx="5214203" cy="634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ot"/>
            </a:p>
          </p:txBody>
        </p:sp>
      </p:grpSp>
      <p:sp>
        <p:nvSpPr>
          <p:cNvPr id="4" name="Slide Number Placeholder 3">
            <a:extLst>
              <a:ext uri="{FF2B5EF4-FFF2-40B4-BE49-F238E27FC236}">
                <a16:creationId xmlns:a16="http://schemas.microsoft.com/office/drawing/2014/main" id="{CC078B37-47D4-4745-A9CE-C89A2F5E177A}"/>
              </a:ext>
            </a:extLst>
          </p:cNvPr>
          <p:cNvSpPr>
            <a:spLocks noGrp="1"/>
          </p:cNvSpPr>
          <p:nvPr>
            <p:ph type="sldNum" sz="quarter" idx="12"/>
          </p:nvPr>
        </p:nvSpPr>
        <p:spPr/>
        <p:txBody>
          <a:bodyPr/>
          <a:lstStyle/>
          <a:p>
            <a:fld id="{CB371760-6FFE-B04B-818A-BF183C55119B}" type="slidenum">
              <a:rPr lang="en-US" smtClean="0"/>
              <a:t>40</a:t>
            </a:fld>
            <a:endParaRPr lang="en-US"/>
          </a:p>
        </p:txBody>
      </p:sp>
      <p:sp>
        <p:nvSpPr>
          <p:cNvPr id="18" name="Title 1">
            <a:extLst>
              <a:ext uri="{FF2B5EF4-FFF2-40B4-BE49-F238E27FC236}">
                <a16:creationId xmlns:a16="http://schemas.microsoft.com/office/drawing/2014/main" id="{00787CB5-5880-014A-B7D8-F677E1F7F2E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Task1: Manual Control vs Our Method</a:t>
            </a:r>
          </a:p>
        </p:txBody>
      </p:sp>
      <p:graphicFrame>
        <p:nvGraphicFramePr>
          <p:cNvPr id="5" name="Chart 4">
            <a:extLst>
              <a:ext uri="{FF2B5EF4-FFF2-40B4-BE49-F238E27FC236}">
                <a16:creationId xmlns:a16="http://schemas.microsoft.com/office/drawing/2014/main" id="{B1EBDD13-045E-AA4F-90AA-836571A2B367}"/>
              </a:ext>
            </a:extLst>
          </p:cNvPr>
          <p:cNvGraphicFramePr/>
          <p:nvPr>
            <p:extLst>
              <p:ext uri="{D42A27DB-BD31-4B8C-83A1-F6EECF244321}">
                <p14:modId xmlns:p14="http://schemas.microsoft.com/office/powerpoint/2010/main" val="2828898488"/>
              </p:ext>
            </p:extLst>
          </p:nvPr>
        </p:nvGraphicFramePr>
        <p:xfrm>
          <a:off x="-914526" y="1809433"/>
          <a:ext cx="4877980" cy="3127713"/>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 25">
            <a:extLst>
              <a:ext uri="{FF2B5EF4-FFF2-40B4-BE49-F238E27FC236}">
                <a16:creationId xmlns:a16="http://schemas.microsoft.com/office/drawing/2014/main" id="{02B1EA3C-237B-FC4C-BB1C-F2971F8AD7C9}"/>
              </a:ext>
            </a:extLst>
          </p:cNvPr>
          <p:cNvSpPr txBox="1"/>
          <p:nvPr/>
        </p:nvSpPr>
        <p:spPr>
          <a:xfrm>
            <a:off x="1120798" y="5522371"/>
            <a:ext cx="4096827" cy="584775"/>
          </a:xfrm>
          <a:prstGeom prst="rect">
            <a:avLst/>
          </a:prstGeom>
          <a:noFill/>
        </p:spPr>
        <p:txBody>
          <a:bodyPr wrap="none" rtlCol="0">
            <a:spAutoFit/>
          </a:bodyPr>
          <a:lstStyle/>
          <a:p>
            <a:r>
              <a:rPr lang="en-US" sz="3200" dirty="0"/>
              <a:t>Q1: More comfortable?</a:t>
            </a:r>
            <a:endParaRPr lang="LID4096" sz="3200"/>
          </a:p>
        </p:txBody>
      </p:sp>
      <p:sp>
        <p:nvSpPr>
          <p:cNvPr id="27" name="テキスト ボックス 27">
            <a:extLst>
              <a:ext uri="{FF2B5EF4-FFF2-40B4-BE49-F238E27FC236}">
                <a16:creationId xmlns:a16="http://schemas.microsoft.com/office/drawing/2014/main" id="{79795E2B-A8E3-444A-9432-8EA3C96A5C18}"/>
              </a:ext>
            </a:extLst>
          </p:cNvPr>
          <p:cNvSpPr txBox="1"/>
          <p:nvPr/>
        </p:nvSpPr>
        <p:spPr>
          <a:xfrm>
            <a:off x="1120798" y="3752606"/>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83.3</a:t>
            </a:r>
            <a:endParaRPr kumimoji="1" lang="ja-JP" altLang="en-US" sz="2866" b="1" i="1" dirty="0">
              <a:solidFill>
                <a:schemeClr val="bg1"/>
              </a:solidFill>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24D193B2-8F2D-EA49-9B60-6FFF6C6E5BBC}"/>
              </a:ext>
            </a:extLst>
          </p:cNvPr>
          <p:cNvSpPr txBox="1"/>
          <p:nvPr/>
        </p:nvSpPr>
        <p:spPr>
          <a:xfrm>
            <a:off x="1592950" y="2368088"/>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16.7</a:t>
            </a:r>
            <a:endParaRPr kumimoji="1" lang="ja-JP" altLang="en-US" sz="2866" b="1" i="1" dirty="0">
              <a:solidFill>
                <a:schemeClr val="bg1"/>
              </a:solidFill>
              <a:cs typeface="Times New Roman" panose="02020603050405020304" pitchFamily="18" charset="0"/>
            </a:endParaRPr>
          </a:p>
        </p:txBody>
      </p:sp>
      <p:grpSp>
        <p:nvGrpSpPr>
          <p:cNvPr id="30" name="グループ化 45">
            <a:extLst>
              <a:ext uri="{FF2B5EF4-FFF2-40B4-BE49-F238E27FC236}">
                <a16:creationId xmlns:a16="http://schemas.microsoft.com/office/drawing/2014/main" id="{87139D43-A505-574B-AE96-BE81D509B908}"/>
              </a:ext>
            </a:extLst>
          </p:cNvPr>
          <p:cNvGrpSpPr/>
          <p:nvPr/>
        </p:nvGrpSpPr>
        <p:grpSpPr>
          <a:xfrm>
            <a:off x="9647240" y="1630394"/>
            <a:ext cx="2448610" cy="881986"/>
            <a:chOff x="3320955" y="83273"/>
            <a:chExt cx="939909" cy="338554"/>
          </a:xfrm>
        </p:grpSpPr>
        <p:sp>
          <p:nvSpPr>
            <p:cNvPr id="31" name="正方形/長方形 24">
              <a:extLst>
                <a:ext uri="{FF2B5EF4-FFF2-40B4-BE49-F238E27FC236}">
                  <a16:creationId xmlns:a16="http://schemas.microsoft.com/office/drawing/2014/main" id="{5128F0EF-6354-B543-9782-61F282AAA7FE}"/>
                </a:ext>
              </a:extLst>
            </p:cNvPr>
            <p:cNvSpPr/>
            <p:nvPr/>
          </p:nvSpPr>
          <p:spPr>
            <a:xfrm>
              <a:off x="3320955" y="83273"/>
              <a:ext cx="939909" cy="3385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32" name="テキスト ボックス 22">
              <a:extLst>
                <a:ext uri="{FF2B5EF4-FFF2-40B4-BE49-F238E27FC236}">
                  <a16:creationId xmlns:a16="http://schemas.microsoft.com/office/drawing/2014/main" id="{9C298907-58D3-E040-B4C6-960E57E7DA28}"/>
                </a:ext>
              </a:extLst>
            </p:cNvPr>
            <p:cNvSpPr txBox="1"/>
            <p:nvPr/>
          </p:nvSpPr>
          <p:spPr>
            <a:xfrm>
              <a:off x="3617744" y="107204"/>
              <a:ext cx="638283" cy="281669"/>
            </a:xfrm>
            <a:prstGeom prst="rect">
              <a:avLst/>
            </a:prstGeom>
            <a:noFill/>
          </p:spPr>
          <p:txBody>
            <a:bodyPr wrap="none" rtlCol="0">
              <a:spAutoFit/>
            </a:bodyPr>
            <a:lstStyle/>
            <a:p>
              <a:r>
                <a:rPr kumimoji="1" lang="en-US" altLang="ja-JP" sz="2084" dirty="0">
                  <a:cs typeface="Times New Roman" panose="02020603050405020304" pitchFamily="18" charset="0"/>
                </a:rPr>
                <a:t>: Manual</a:t>
              </a:r>
            </a:p>
            <a:p>
              <a:r>
                <a:rPr kumimoji="1" lang="en-US" altLang="ja-JP" sz="2084" dirty="0">
                  <a:cs typeface="Times New Roman" panose="02020603050405020304" pitchFamily="18" charset="0"/>
                </a:rPr>
                <a:t>: Our Method</a:t>
              </a:r>
              <a:endParaRPr kumimoji="1" lang="ja-JP" altLang="en-US" sz="2084" dirty="0">
                <a:cs typeface="Times New Roman" panose="02020603050405020304" pitchFamily="18" charset="0"/>
              </a:endParaRPr>
            </a:p>
          </p:txBody>
        </p:sp>
        <p:sp>
          <p:nvSpPr>
            <p:cNvPr id="33" name="正方形/長方形 23">
              <a:extLst>
                <a:ext uri="{FF2B5EF4-FFF2-40B4-BE49-F238E27FC236}">
                  <a16:creationId xmlns:a16="http://schemas.microsoft.com/office/drawing/2014/main" id="{15508EE6-DEF1-E54A-84C4-5C1D368D7B78}"/>
                </a:ext>
              </a:extLst>
            </p:cNvPr>
            <p:cNvSpPr/>
            <p:nvPr/>
          </p:nvSpPr>
          <p:spPr>
            <a:xfrm>
              <a:off x="3435532" y="170079"/>
              <a:ext cx="182212" cy="61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34" name="正方形/長方形 26">
              <a:extLst>
                <a:ext uri="{FF2B5EF4-FFF2-40B4-BE49-F238E27FC236}">
                  <a16:creationId xmlns:a16="http://schemas.microsoft.com/office/drawing/2014/main" id="{30EBC5D7-204D-3D43-A00A-907D399584CF}"/>
                </a:ext>
              </a:extLst>
            </p:cNvPr>
            <p:cNvSpPr/>
            <p:nvPr/>
          </p:nvSpPr>
          <p:spPr>
            <a:xfrm>
              <a:off x="3435532" y="289941"/>
              <a:ext cx="182212" cy="6180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grpSp>
      <p:sp>
        <p:nvSpPr>
          <p:cNvPr id="35" name="TextBox 34">
            <a:extLst>
              <a:ext uri="{FF2B5EF4-FFF2-40B4-BE49-F238E27FC236}">
                <a16:creationId xmlns:a16="http://schemas.microsoft.com/office/drawing/2014/main" id="{42BEE341-E8C0-9B4F-B308-AAD7BC0E253C}"/>
              </a:ext>
            </a:extLst>
          </p:cNvPr>
          <p:cNvSpPr txBox="1"/>
          <p:nvPr/>
        </p:nvSpPr>
        <p:spPr>
          <a:xfrm>
            <a:off x="7501824" y="4797214"/>
            <a:ext cx="1084336" cy="584775"/>
          </a:xfrm>
          <a:prstGeom prst="rect">
            <a:avLst/>
          </a:prstGeom>
          <a:noFill/>
        </p:spPr>
        <p:txBody>
          <a:bodyPr wrap="none" rtlCol="0">
            <a:spAutoFit/>
          </a:bodyPr>
          <a:lstStyle/>
          <a:p>
            <a:r>
              <a:rPr lang="en-US" sz="3200" dirty="0"/>
              <a:t>Torus</a:t>
            </a:r>
            <a:endParaRPr lang="LID4096" sz="3200"/>
          </a:p>
        </p:txBody>
      </p:sp>
      <p:sp>
        <p:nvSpPr>
          <p:cNvPr id="36" name="TextBox 35">
            <a:extLst>
              <a:ext uri="{FF2B5EF4-FFF2-40B4-BE49-F238E27FC236}">
                <a16:creationId xmlns:a16="http://schemas.microsoft.com/office/drawing/2014/main" id="{3C8416CF-79D6-294A-AFD4-7AA6D4638F07}"/>
              </a:ext>
            </a:extLst>
          </p:cNvPr>
          <p:cNvSpPr txBox="1"/>
          <p:nvPr/>
        </p:nvSpPr>
        <p:spPr>
          <a:xfrm>
            <a:off x="9516373" y="4824714"/>
            <a:ext cx="1459438" cy="584775"/>
          </a:xfrm>
          <a:prstGeom prst="rect">
            <a:avLst/>
          </a:prstGeom>
          <a:noFill/>
        </p:spPr>
        <p:txBody>
          <a:bodyPr wrap="none" rtlCol="0">
            <a:spAutoFit/>
          </a:bodyPr>
          <a:lstStyle/>
          <a:p>
            <a:r>
              <a:rPr lang="en-US" sz="3200" dirty="0"/>
              <a:t>Fertility</a:t>
            </a:r>
            <a:endParaRPr lang="LID4096" sz="3200"/>
          </a:p>
        </p:txBody>
      </p:sp>
      <p:sp>
        <p:nvSpPr>
          <p:cNvPr id="41" name="TextBox 40">
            <a:extLst>
              <a:ext uri="{FF2B5EF4-FFF2-40B4-BE49-F238E27FC236}">
                <a16:creationId xmlns:a16="http://schemas.microsoft.com/office/drawing/2014/main" id="{EFE9D62B-095F-134E-9E62-68DC03FE0D67}"/>
              </a:ext>
            </a:extLst>
          </p:cNvPr>
          <p:cNvSpPr txBox="1"/>
          <p:nvPr/>
        </p:nvSpPr>
        <p:spPr>
          <a:xfrm>
            <a:off x="7258221" y="5484031"/>
            <a:ext cx="4095579" cy="584775"/>
          </a:xfrm>
          <a:prstGeom prst="rect">
            <a:avLst/>
          </a:prstGeom>
          <a:noFill/>
        </p:spPr>
        <p:txBody>
          <a:bodyPr wrap="square" rtlCol="0">
            <a:spAutoFit/>
          </a:bodyPr>
          <a:lstStyle/>
          <a:p>
            <a:pPr algn="ctr"/>
            <a:r>
              <a:rPr lang="en-US" sz="3200" dirty="0"/>
              <a:t>Q2: Over all usability</a:t>
            </a:r>
            <a:endParaRPr lang="LID4096" sz="3200"/>
          </a:p>
        </p:txBody>
      </p:sp>
      <p:graphicFrame>
        <p:nvGraphicFramePr>
          <p:cNvPr id="42" name="Chart 41">
            <a:extLst>
              <a:ext uri="{FF2B5EF4-FFF2-40B4-BE49-F238E27FC236}">
                <a16:creationId xmlns:a16="http://schemas.microsoft.com/office/drawing/2014/main" id="{BBF9FCE6-F81D-D04B-A7F7-93B4F51D0B34}"/>
              </a:ext>
            </a:extLst>
          </p:cNvPr>
          <p:cNvGraphicFramePr/>
          <p:nvPr>
            <p:extLst>
              <p:ext uri="{D42A27DB-BD31-4B8C-83A1-F6EECF244321}">
                <p14:modId xmlns:p14="http://schemas.microsoft.com/office/powerpoint/2010/main" val="2975947152"/>
              </p:ext>
            </p:extLst>
          </p:nvPr>
        </p:nvGraphicFramePr>
        <p:xfrm>
          <a:off x="1986752" y="1843660"/>
          <a:ext cx="4877980" cy="3127713"/>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65B212F-5160-1442-ACC1-648C1F70379A}"/>
              </a:ext>
            </a:extLst>
          </p:cNvPr>
          <p:cNvSpPr txBox="1"/>
          <p:nvPr/>
        </p:nvSpPr>
        <p:spPr>
          <a:xfrm>
            <a:off x="5647453" y="4563104"/>
            <a:ext cx="1283941" cy="461665"/>
          </a:xfrm>
          <a:prstGeom prst="rect">
            <a:avLst/>
          </a:prstGeom>
          <a:solidFill>
            <a:schemeClr val="bg1"/>
          </a:solidFill>
        </p:spPr>
        <p:txBody>
          <a:bodyPr wrap="none" rtlCol="0">
            <a:spAutoFit/>
          </a:bodyPr>
          <a:lstStyle/>
          <a:p>
            <a:r>
              <a:rPr lang="en-US" sz="2400" dirty="0"/>
              <a:t>Negative</a:t>
            </a:r>
            <a:endParaRPr lang="LID4096" sz="2400"/>
          </a:p>
        </p:txBody>
      </p:sp>
      <p:sp>
        <p:nvSpPr>
          <p:cNvPr id="43" name="TextBox 42">
            <a:extLst>
              <a:ext uri="{FF2B5EF4-FFF2-40B4-BE49-F238E27FC236}">
                <a16:creationId xmlns:a16="http://schemas.microsoft.com/office/drawing/2014/main" id="{384D112A-9C6B-5E45-B151-B4D96C0F6773}"/>
              </a:ext>
            </a:extLst>
          </p:cNvPr>
          <p:cNvSpPr txBox="1"/>
          <p:nvPr/>
        </p:nvSpPr>
        <p:spPr>
          <a:xfrm>
            <a:off x="5703915" y="2076730"/>
            <a:ext cx="1153329" cy="461665"/>
          </a:xfrm>
          <a:prstGeom prst="rect">
            <a:avLst/>
          </a:prstGeom>
          <a:solidFill>
            <a:schemeClr val="bg1"/>
          </a:solidFill>
        </p:spPr>
        <p:txBody>
          <a:bodyPr wrap="none" rtlCol="0">
            <a:spAutoFit/>
          </a:bodyPr>
          <a:lstStyle/>
          <a:p>
            <a:r>
              <a:rPr lang="en-US" sz="2400" dirty="0"/>
              <a:t>Positive</a:t>
            </a:r>
            <a:endParaRPr lang="LID4096" sz="2400"/>
          </a:p>
        </p:txBody>
      </p:sp>
      <p:sp>
        <p:nvSpPr>
          <p:cNvPr id="44" name="テキスト ボックス 27">
            <a:extLst>
              <a:ext uri="{FF2B5EF4-FFF2-40B4-BE49-F238E27FC236}">
                <a16:creationId xmlns:a16="http://schemas.microsoft.com/office/drawing/2014/main" id="{71E86EA4-B7D4-3045-A681-0664D18594A2}"/>
              </a:ext>
            </a:extLst>
          </p:cNvPr>
          <p:cNvSpPr txBox="1"/>
          <p:nvPr/>
        </p:nvSpPr>
        <p:spPr>
          <a:xfrm>
            <a:off x="4464145" y="2394658"/>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16.7</a:t>
            </a:r>
            <a:endParaRPr kumimoji="1" lang="ja-JP" altLang="en-US" sz="2866" b="1" i="1" dirty="0">
              <a:solidFill>
                <a:schemeClr val="bg1"/>
              </a:solidFill>
              <a:cs typeface="Times New Roman" panose="02020603050405020304" pitchFamily="18" charset="0"/>
            </a:endParaRPr>
          </a:p>
        </p:txBody>
      </p:sp>
      <p:sp>
        <p:nvSpPr>
          <p:cNvPr id="45" name="テキスト ボックス 27">
            <a:extLst>
              <a:ext uri="{FF2B5EF4-FFF2-40B4-BE49-F238E27FC236}">
                <a16:creationId xmlns:a16="http://schemas.microsoft.com/office/drawing/2014/main" id="{D4DEF52B-680B-1A40-969A-BB628A1ACACB}"/>
              </a:ext>
            </a:extLst>
          </p:cNvPr>
          <p:cNvSpPr txBox="1"/>
          <p:nvPr/>
        </p:nvSpPr>
        <p:spPr>
          <a:xfrm>
            <a:off x="4022548" y="3799606"/>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83.3</a:t>
            </a:r>
            <a:endParaRPr kumimoji="1" lang="ja-JP" altLang="en-US" sz="2866" b="1" i="1" dirty="0">
              <a:solidFill>
                <a:schemeClr val="bg1"/>
              </a:solidFill>
              <a:cs typeface="Times New Roman" panose="02020603050405020304" pitchFamily="18" charset="0"/>
            </a:endParaRPr>
          </a:p>
        </p:txBody>
      </p:sp>
      <p:sp>
        <p:nvSpPr>
          <p:cNvPr id="46" name="TextBox 45">
            <a:extLst>
              <a:ext uri="{FF2B5EF4-FFF2-40B4-BE49-F238E27FC236}">
                <a16:creationId xmlns:a16="http://schemas.microsoft.com/office/drawing/2014/main" id="{09A32A0B-6442-344F-8B8E-C89E42A7494A}"/>
              </a:ext>
            </a:extLst>
          </p:cNvPr>
          <p:cNvSpPr txBox="1"/>
          <p:nvPr/>
        </p:nvSpPr>
        <p:spPr>
          <a:xfrm>
            <a:off x="981260" y="4844736"/>
            <a:ext cx="1084336" cy="584775"/>
          </a:xfrm>
          <a:prstGeom prst="rect">
            <a:avLst/>
          </a:prstGeom>
          <a:noFill/>
        </p:spPr>
        <p:txBody>
          <a:bodyPr wrap="none" rtlCol="0">
            <a:spAutoFit/>
          </a:bodyPr>
          <a:lstStyle/>
          <a:p>
            <a:r>
              <a:rPr lang="en-US" sz="3200" dirty="0"/>
              <a:t>Torus</a:t>
            </a:r>
            <a:endParaRPr lang="LID4096" sz="3200"/>
          </a:p>
        </p:txBody>
      </p:sp>
      <p:sp>
        <p:nvSpPr>
          <p:cNvPr id="47" name="TextBox 46">
            <a:extLst>
              <a:ext uri="{FF2B5EF4-FFF2-40B4-BE49-F238E27FC236}">
                <a16:creationId xmlns:a16="http://schemas.microsoft.com/office/drawing/2014/main" id="{D3A2A494-0A96-FF4E-83EC-C39D88F26A91}"/>
              </a:ext>
            </a:extLst>
          </p:cNvPr>
          <p:cNvSpPr txBox="1"/>
          <p:nvPr/>
        </p:nvSpPr>
        <p:spPr>
          <a:xfrm>
            <a:off x="3804475" y="4844735"/>
            <a:ext cx="1459438" cy="584775"/>
          </a:xfrm>
          <a:prstGeom prst="rect">
            <a:avLst/>
          </a:prstGeom>
          <a:noFill/>
        </p:spPr>
        <p:txBody>
          <a:bodyPr wrap="none" rtlCol="0">
            <a:spAutoFit/>
          </a:bodyPr>
          <a:lstStyle/>
          <a:p>
            <a:r>
              <a:rPr lang="en-US" sz="3200" dirty="0"/>
              <a:t>Fertility</a:t>
            </a:r>
            <a:endParaRPr lang="LID4096" sz="3200"/>
          </a:p>
        </p:txBody>
      </p:sp>
    </p:spTree>
    <p:extLst>
      <p:ext uri="{BB962C8B-B14F-4D97-AF65-F5344CB8AC3E}">
        <p14:creationId xmlns:p14="http://schemas.microsoft.com/office/powerpoint/2010/main" val="2941434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078B37-47D4-4745-A9CE-C89A2F5E177A}"/>
              </a:ext>
            </a:extLst>
          </p:cNvPr>
          <p:cNvSpPr>
            <a:spLocks noGrp="1"/>
          </p:cNvSpPr>
          <p:nvPr>
            <p:ph type="sldNum" sz="quarter" idx="12"/>
          </p:nvPr>
        </p:nvSpPr>
        <p:spPr/>
        <p:txBody>
          <a:bodyPr/>
          <a:lstStyle/>
          <a:p>
            <a:fld id="{CB371760-6FFE-B04B-818A-BF183C55119B}" type="slidenum">
              <a:rPr lang="en-US" smtClean="0"/>
              <a:t>41</a:t>
            </a:fld>
            <a:endParaRPr lang="en-US" dirty="0"/>
          </a:p>
        </p:txBody>
      </p:sp>
      <p:sp>
        <p:nvSpPr>
          <p:cNvPr id="18" name="Title 1">
            <a:extLst>
              <a:ext uri="{FF2B5EF4-FFF2-40B4-BE49-F238E27FC236}">
                <a16:creationId xmlns:a16="http://schemas.microsoft.com/office/drawing/2014/main" id="{00787CB5-5880-014A-B7D8-F677E1F7F2E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Task1: Manual Control vs Our Method</a:t>
            </a:r>
          </a:p>
        </p:txBody>
      </p:sp>
      <p:sp>
        <p:nvSpPr>
          <p:cNvPr id="2" name="TextBox 1">
            <a:extLst>
              <a:ext uri="{FF2B5EF4-FFF2-40B4-BE49-F238E27FC236}">
                <a16:creationId xmlns:a16="http://schemas.microsoft.com/office/drawing/2014/main" id="{40C0DDD6-DCB7-E149-8812-EBC199A0F4BF}"/>
              </a:ext>
            </a:extLst>
          </p:cNvPr>
          <p:cNvSpPr txBox="1"/>
          <p:nvPr/>
        </p:nvSpPr>
        <p:spPr>
          <a:xfrm>
            <a:off x="1409700" y="1631937"/>
            <a:ext cx="10096500" cy="523220"/>
          </a:xfrm>
          <a:prstGeom prst="rect">
            <a:avLst/>
          </a:prstGeom>
          <a:noFill/>
        </p:spPr>
        <p:txBody>
          <a:bodyPr wrap="square" rtlCol="0">
            <a:spAutoFit/>
          </a:bodyPr>
          <a:lstStyle/>
          <a:p>
            <a:r>
              <a:rPr lang="en-US" sz="2800" dirty="0"/>
              <a:t>Average of manual control and viewpoint selection operation</a:t>
            </a:r>
          </a:p>
        </p:txBody>
      </p:sp>
      <mc:AlternateContent xmlns:mc="http://schemas.openxmlformats.org/markup-compatibility/2006" xmlns:am3d="http://schemas.microsoft.com/office/drawing/2017/model3d">
        <mc:Choice Requires="am3d">
          <p:graphicFrame>
            <p:nvGraphicFramePr>
              <p:cNvPr id="19" name="3D Model 18">
                <a:extLst>
                  <a:ext uri="{FF2B5EF4-FFF2-40B4-BE49-F238E27FC236}">
                    <a16:creationId xmlns:a16="http://schemas.microsoft.com/office/drawing/2014/main" id="{CD615577-D450-6E4F-AF13-A6ED3ACF05EF}"/>
                  </a:ext>
                </a:extLst>
              </p:cNvPr>
              <p:cNvGraphicFramePr>
                <a:graphicFrameLocks noChangeAspect="1"/>
              </p:cNvGraphicFramePr>
              <p:nvPr>
                <p:extLst>
                  <p:ext uri="{D42A27DB-BD31-4B8C-83A1-F6EECF244321}">
                    <p14:modId xmlns:p14="http://schemas.microsoft.com/office/powerpoint/2010/main" val="245565921"/>
                  </p:ext>
                </p:extLst>
              </p:nvPr>
            </p:nvGraphicFramePr>
            <p:xfrm>
              <a:off x="1754097" y="2396881"/>
              <a:ext cx="2972722" cy="3040539"/>
            </p:xfrm>
            <a:graphic>
              <a:graphicData uri="http://schemas.microsoft.com/office/drawing/2017/model3d">
                <am3d:model3d r:embed="rId3">
                  <am3d:spPr>
                    <a:xfrm>
                      <a:off x="0" y="0"/>
                      <a:ext cx="2972722" cy="3040539"/>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263399" ay="-1350928" az="-100999"/>
                    <am3d:postTrans dx="0" dy="0" dz="0"/>
                  </am3d:trans>
                  <am3d:raster rName="Office3DRenderer" rVer="16.0.8326">
                    <am3d:blip r:embed="rId4"/>
                  </am3d:raster>
                  <am3d:objViewport viewportSz="43743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a:extLst>
                  <a:ext uri="{FF2B5EF4-FFF2-40B4-BE49-F238E27FC236}">
                    <a16:creationId xmlns:a16="http://schemas.microsoft.com/office/drawing/2014/main" id="{CD615577-D450-6E4F-AF13-A6ED3ACF05EF}"/>
                  </a:ext>
                </a:extLst>
              </p:cNvPr>
              <p:cNvPicPr>
                <a:picLocks noGrp="1" noRot="1" noChangeAspect="1" noMove="1" noResize="1" noEditPoints="1" noAdjustHandles="1" noChangeArrowheads="1" noChangeShapeType="1" noCrop="1"/>
              </p:cNvPicPr>
              <p:nvPr/>
            </p:nvPicPr>
            <p:blipFill>
              <a:blip r:embed="rId5"/>
              <a:stretch>
                <a:fillRect/>
              </a:stretch>
            </p:blipFill>
            <p:spPr>
              <a:xfrm>
                <a:off x="1754097" y="2396881"/>
                <a:ext cx="2972722" cy="3040539"/>
              </a:xfrm>
              <a:prstGeom prst="rect">
                <a:avLst/>
              </a:prstGeom>
            </p:spPr>
          </p:pic>
        </mc:Fallback>
      </mc:AlternateContent>
      <p:pic>
        <p:nvPicPr>
          <p:cNvPr id="20" name="図 55">
            <a:extLst>
              <a:ext uri="{FF2B5EF4-FFF2-40B4-BE49-F238E27FC236}">
                <a16:creationId xmlns:a16="http://schemas.microsoft.com/office/drawing/2014/main" id="{ABBE8FF3-3607-CE41-8E11-AEE7A58B6861}"/>
              </a:ext>
            </a:extLst>
          </p:cNvPr>
          <p:cNvPicPr>
            <a:picLocks noChangeAspect="1"/>
          </p:cNvPicPr>
          <p:nvPr/>
        </p:nvPicPr>
        <p:blipFill>
          <a:blip r:embed="rId6"/>
          <a:stretch>
            <a:fillRect/>
          </a:stretch>
        </p:blipFill>
        <p:spPr>
          <a:xfrm>
            <a:off x="5924613" y="2726753"/>
            <a:ext cx="5371974" cy="2710667"/>
          </a:xfrm>
          <a:prstGeom prst="rect">
            <a:avLst/>
          </a:prstGeom>
        </p:spPr>
      </p:pic>
      <p:sp>
        <p:nvSpPr>
          <p:cNvPr id="21" name="正方形/長方形 38">
            <a:extLst>
              <a:ext uri="{FF2B5EF4-FFF2-40B4-BE49-F238E27FC236}">
                <a16:creationId xmlns:a16="http://schemas.microsoft.com/office/drawing/2014/main" id="{5162A6B8-DB65-C045-A4AD-4C4E45343948}"/>
              </a:ext>
            </a:extLst>
          </p:cNvPr>
          <p:cNvSpPr/>
          <p:nvPr/>
        </p:nvSpPr>
        <p:spPr>
          <a:xfrm>
            <a:off x="10174952" y="2726753"/>
            <a:ext cx="1121635" cy="2710667"/>
          </a:xfrm>
          <a:prstGeom prst="rect">
            <a:avLst/>
          </a:pr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3" name="TextBox 2">
            <a:extLst>
              <a:ext uri="{FF2B5EF4-FFF2-40B4-BE49-F238E27FC236}">
                <a16:creationId xmlns:a16="http://schemas.microsoft.com/office/drawing/2014/main" id="{6E2473EF-FE48-E740-A399-D6A6CD5A102C}"/>
              </a:ext>
            </a:extLst>
          </p:cNvPr>
          <p:cNvSpPr txBox="1"/>
          <p:nvPr/>
        </p:nvSpPr>
        <p:spPr>
          <a:xfrm>
            <a:off x="2013743" y="5817255"/>
            <a:ext cx="2453429" cy="523220"/>
          </a:xfrm>
          <a:prstGeom prst="rect">
            <a:avLst/>
          </a:prstGeom>
          <a:noFill/>
        </p:spPr>
        <p:txBody>
          <a:bodyPr wrap="none" rtlCol="0">
            <a:spAutoFit/>
          </a:bodyPr>
          <a:lstStyle/>
          <a:p>
            <a:r>
              <a:rPr lang="en-US" sz="2800" dirty="0"/>
              <a:t>Manual Control</a:t>
            </a:r>
          </a:p>
        </p:txBody>
      </p:sp>
      <p:sp>
        <p:nvSpPr>
          <p:cNvPr id="12" name="TextBox 11">
            <a:extLst>
              <a:ext uri="{FF2B5EF4-FFF2-40B4-BE49-F238E27FC236}">
                <a16:creationId xmlns:a16="http://schemas.microsoft.com/office/drawing/2014/main" id="{C5E7101F-13D3-9C41-B798-535E18E01833}"/>
              </a:ext>
            </a:extLst>
          </p:cNvPr>
          <p:cNvSpPr txBox="1"/>
          <p:nvPr/>
        </p:nvSpPr>
        <p:spPr>
          <a:xfrm>
            <a:off x="6457950" y="5782671"/>
            <a:ext cx="4638065" cy="523220"/>
          </a:xfrm>
          <a:prstGeom prst="rect">
            <a:avLst/>
          </a:prstGeom>
          <a:noFill/>
        </p:spPr>
        <p:txBody>
          <a:bodyPr wrap="none" rtlCol="0">
            <a:spAutoFit/>
          </a:bodyPr>
          <a:lstStyle/>
          <a:p>
            <a:r>
              <a:rPr lang="en-US" sz="2800" dirty="0"/>
              <a:t>Viewpoint Selection Operation</a:t>
            </a:r>
          </a:p>
        </p:txBody>
      </p:sp>
    </p:spTree>
    <p:extLst>
      <p:ext uri="{BB962C8B-B14F-4D97-AF65-F5344CB8AC3E}">
        <p14:creationId xmlns:p14="http://schemas.microsoft.com/office/powerpoint/2010/main" val="2276409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078B37-47D4-4745-A9CE-C89A2F5E177A}"/>
              </a:ext>
            </a:extLst>
          </p:cNvPr>
          <p:cNvSpPr>
            <a:spLocks noGrp="1"/>
          </p:cNvSpPr>
          <p:nvPr>
            <p:ph type="sldNum" sz="quarter" idx="12"/>
          </p:nvPr>
        </p:nvSpPr>
        <p:spPr/>
        <p:txBody>
          <a:bodyPr/>
          <a:lstStyle/>
          <a:p>
            <a:fld id="{CB371760-6FFE-B04B-818A-BF183C55119B}" type="slidenum">
              <a:rPr lang="en-US" smtClean="0"/>
              <a:t>42</a:t>
            </a:fld>
            <a:endParaRPr lang="en-US" dirty="0"/>
          </a:p>
        </p:txBody>
      </p:sp>
      <p:sp>
        <p:nvSpPr>
          <p:cNvPr id="18" name="Title 1">
            <a:extLst>
              <a:ext uri="{FF2B5EF4-FFF2-40B4-BE49-F238E27FC236}">
                <a16:creationId xmlns:a16="http://schemas.microsoft.com/office/drawing/2014/main" id="{00787CB5-5880-014A-B7D8-F677E1F7F2E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Task1: Manual Control vs Our Method</a:t>
            </a:r>
          </a:p>
        </p:txBody>
      </p:sp>
      <p:sp>
        <p:nvSpPr>
          <p:cNvPr id="2" name="TextBox 1">
            <a:extLst>
              <a:ext uri="{FF2B5EF4-FFF2-40B4-BE49-F238E27FC236}">
                <a16:creationId xmlns:a16="http://schemas.microsoft.com/office/drawing/2014/main" id="{40C0DDD6-DCB7-E149-8812-EBC199A0F4BF}"/>
              </a:ext>
            </a:extLst>
          </p:cNvPr>
          <p:cNvSpPr txBox="1"/>
          <p:nvPr/>
        </p:nvSpPr>
        <p:spPr>
          <a:xfrm>
            <a:off x="1409700" y="1631937"/>
            <a:ext cx="10096500" cy="523220"/>
          </a:xfrm>
          <a:prstGeom prst="rect">
            <a:avLst/>
          </a:prstGeom>
          <a:noFill/>
        </p:spPr>
        <p:txBody>
          <a:bodyPr wrap="square" rtlCol="0">
            <a:spAutoFit/>
          </a:bodyPr>
          <a:lstStyle/>
          <a:p>
            <a:r>
              <a:rPr lang="en-US" sz="2800" dirty="0"/>
              <a:t>Average of manual control and viewpoint selection operation</a:t>
            </a:r>
          </a:p>
        </p:txBody>
      </p:sp>
      <mc:AlternateContent xmlns:mc="http://schemas.openxmlformats.org/markup-compatibility/2006" xmlns:am3d="http://schemas.microsoft.com/office/drawing/2017/model3d">
        <mc:Choice Requires="am3d">
          <p:graphicFrame>
            <p:nvGraphicFramePr>
              <p:cNvPr id="19" name="3D Model 18">
                <a:extLst>
                  <a:ext uri="{FF2B5EF4-FFF2-40B4-BE49-F238E27FC236}">
                    <a16:creationId xmlns:a16="http://schemas.microsoft.com/office/drawing/2014/main" id="{CD615577-D450-6E4F-AF13-A6ED3ACF05EF}"/>
                  </a:ext>
                </a:extLst>
              </p:cNvPr>
              <p:cNvGraphicFramePr>
                <a:graphicFrameLocks noChangeAspect="1"/>
              </p:cNvGraphicFramePr>
              <p:nvPr>
                <p:extLst>
                  <p:ext uri="{D42A27DB-BD31-4B8C-83A1-F6EECF244321}">
                    <p14:modId xmlns:p14="http://schemas.microsoft.com/office/powerpoint/2010/main" val="3929344140"/>
                  </p:ext>
                </p:extLst>
              </p:nvPr>
            </p:nvGraphicFramePr>
            <p:xfrm>
              <a:off x="1902807" y="2516104"/>
              <a:ext cx="2675301" cy="2802092"/>
            </p:xfrm>
            <a:graphic>
              <a:graphicData uri="http://schemas.microsoft.com/office/drawing/2017/model3d">
                <am3d:model3d r:embed="rId3">
                  <am3d:spPr>
                    <a:xfrm>
                      <a:off x="0" y="0"/>
                      <a:ext cx="2675301" cy="2802092"/>
                    </a:xfrm>
                    <a:prstGeom prst="rect">
                      <a:avLst/>
                    </a:prstGeom>
                  </am3d:spPr>
                  <am3d:camera>
                    <am3d:pos x="0" y="0" z="75486502"/>
                    <am3d:up dx="0" dy="36000000" dz="0"/>
                    <am3d:lookAt x="0" y="0" z="0"/>
                    <am3d:perspective fov="2700000"/>
                  </am3d:camera>
                  <am3d:trans>
                    <am3d:meterPerModelUnit n="564952" d="1000000"/>
                    <am3d:preTrans dx="3883610" dy="-25531306" dz="299522"/>
                    <am3d:scale>
                      <am3d:sx n="1000000" d="1000000"/>
                      <am3d:sy n="1000000" d="1000000"/>
                      <am3d:sz n="1000000" d="1000000"/>
                    </am3d:scale>
                    <am3d:rot ax="-10713069" ay="-2518181" az="10741896"/>
                    <am3d:postTrans dx="0" dy="0" dz="0"/>
                  </am3d:trans>
                  <am3d:raster rName="Office3DRenderer" rVer="16.0.8326">
                    <am3d:blip r:embed="rId4"/>
                  </am3d:raster>
                  <am3d:objViewport viewportSz="43743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a:extLst>
                  <a:ext uri="{FF2B5EF4-FFF2-40B4-BE49-F238E27FC236}">
                    <a16:creationId xmlns:a16="http://schemas.microsoft.com/office/drawing/2014/main" id="{CD615577-D450-6E4F-AF13-A6ED3ACF05EF}"/>
                  </a:ext>
                </a:extLst>
              </p:cNvPr>
              <p:cNvPicPr>
                <a:picLocks noGrp="1" noRot="1" noChangeAspect="1" noMove="1" noResize="1" noEditPoints="1" noAdjustHandles="1" noChangeArrowheads="1" noChangeShapeType="1" noCrop="1"/>
              </p:cNvPicPr>
              <p:nvPr/>
            </p:nvPicPr>
            <p:blipFill>
              <a:blip r:embed="rId5"/>
              <a:stretch>
                <a:fillRect/>
              </a:stretch>
            </p:blipFill>
            <p:spPr>
              <a:xfrm>
                <a:off x="1902807" y="2516104"/>
                <a:ext cx="2675301" cy="2802092"/>
              </a:xfrm>
              <a:prstGeom prst="rect">
                <a:avLst/>
              </a:prstGeom>
            </p:spPr>
          </p:pic>
        </mc:Fallback>
      </mc:AlternateContent>
      <p:pic>
        <p:nvPicPr>
          <p:cNvPr id="20" name="図 55">
            <a:extLst>
              <a:ext uri="{FF2B5EF4-FFF2-40B4-BE49-F238E27FC236}">
                <a16:creationId xmlns:a16="http://schemas.microsoft.com/office/drawing/2014/main" id="{ABBE8FF3-3607-CE41-8E11-AEE7A58B6861}"/>
              </a:ext>
            </a:extLst>
          </p:cNvPr>
          <p:cNvPicPr>
            <a:picLocks noChangeAspect="1"/>
          </p:cNvPicPr>
          <p:nvPr/>
        </p:nvPicPr>
        <p:blipFill>
          <a:blip r:embed="rId6"/>
          <a:stretch>
            <a:fillRect/>
          </a:stretch>
        </p:blipFill>
        <p:spPr>
          <a:xfrm>
            <a:off x="5924613" y="2726753"/>
            <a:ext cx="5371974" cy="2710667"/>
          </a:xfrm>
          <a:prstGeom prst="rect">
            <a:avLst/>
          </a:prstGeom>
        </p:spPr>
      </p:pic>
      <p:sp>
        <p:nvSpPr>
          <p:cNvPr id="21" name="正方形/長方形 38">
            <a:extLst>
              <a:ext uri="{FF2B5EF4-FFF2-40B4-BE49-F238E27FC236}">
                <a16:creationId xmlns:a16="http://schemas.microsoft.com/office/drawing/2014/main" id="{5162A6B8-DB65-C045-A4AD-4C4E45343948}"/>
              </a:ext>
            </a:extLst>
          </p:cNvPr>
          <p:cNvSpPr/>
          <p:nvPr/>
        </p:nvSpPr>
        <p:spPr>
          <a:xfrm>
            <a:off x="10174952" y="2726753"/>
            <a:ext cx="1121635" cy="2710667"/>
          </a:xfrm>
          <a:prstGeom prst="rect">
            <a:avLst/>
          </a:pr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3" name="TextBox 2">
            <a:extLst>
              <a:ext uri="{FF2B5EF4-FFF2-40B4-BE49-F238E27FC236}">
                <a16:creationId xmlns:a16="http://schemas.microsoft.com/office/drawing/2014/main" id="{6E2473EF-FE48-E740-A399-D6A6CD5A102C}"/>
              </a:ext>
            </a:extLst>
          </p:cNvPr>
          <p:cNvSpPr txBox="1"/>
          <p:nvPr/>
        </p:nvSpPr>
        <p:spPr>
          <a:xfrm>
            <a:off x="2013743" y="5817255"/>
            <a:ext cx="2453429" cy="523220"/>
          </a:xfrm>
          <a:prstGeom prst="rect">
            <a:avLst/>
          </a:prstGeom>
          <a:noFill/>
        </p:spPr>
        <p:txBody>
          <a:bodyPr wrap="none" rtlCol="0">
            <a:spAutoFit/>
          </a:bodyPr>
          <a:lstStyle/>
          <a:p>
            <a:r>
              <a:rPr lang="en-US" sz="2800" dirty="0"/>
              <a:t>Manual Control</a:t>
            </a:r>
          </a:p>
        </p:txBody>
      </p:sp>
      <p:sp>
        <p:nvSpPr>
          <p:cNvPr id="12" name="TextBox 11">
            <a:extLst>
              <a:ext uri="{FF2B5EF4-FFF2-40B4-BE49-F238E27FC236}">
                <a16:creationId xmlns:a16="http://schemas.microsoft.com/office/drawing/2014/main" id="{C5E7101F-13D3-9C41-B798-535E18E01833}"/>
              </a:ext>
            </a:extLst>
          </p:cNvPr>
          <p:cNvSpPr txBox="1"/>
          <p:nvPr/>
        </p:nvSpPr>
        <p:spPr>
          <a:xfrm>
            <a:off x="6457950" y="5782671"/>
            <a:ext cx="4638065" cy="523220"/>
          </a:xfrm>
          <a:prstGeom prst="rect">
            <a:avLst/>
          </a:prstGeom>
          <a:noFill/>
        </p:spPr>
        <p:txBody>
          <a:bodyPr wrap="none" rtlCol="0">
            <a:spAutoFit/>
          </a:bodyPr>
          <a:lstStyle/>
          <a:p>
            <a:r>
              <a:rPr lang="en-US" sz="2800" dirty="0"/>
              <a:t>Viewpoint Selection Operation</a:t>
            </a:r>
          </a:p>
        </p:txBody>
      </p:sp>
      <p:grpSp>
        <p:nvGrpSpPr>
          <p:cNvPr id="16" name="グループ化 40">
            <a:extLst>
              <a:ext uri="{FF2B5EF4-FFF2-40B4-BE49-F238E27FC236}">
                <a16:creationId xmlns:a16="http://schemas.microsoft.com/office/drawing/2014/main" id="{5254AF1A-4F08-C84C-A0EB-C84F7FE3B247}"/>
              </a:ext>
            </a:extLst>
          </p:cNvPr>
          <p:cNvGrpSpPr/>
          <p:nvPr/>
        </p:nvGrpSpPr>
        <p:grpSpPr>
          <a:xfrm>
            <a:off x="10732046" y="3411648"/>
            <a:ext cx="727937" cy="1011004"/>
            <a:chOff x="3975632" y="658426"/>
            <a:chExt cx="706702" cy="784213"/>
          </a:xfrm>
        </p:grpSpPr>
        <p:sp>
          <p:nvSpPr>
            <p:cNvPr id="17" name="Right Arrow 25">
              <a:extLst>
                <a:ext uri="{FF2B5EF4-FFF2-40B4-BE49-F238E27FC236}">
                  <a16:creationId xmlns:a16="http://schemas.microsoft.com/office/drawing/2014/main" id="{8AAE47B4-401E-1848-A21C-03D1E2BA00EA}"/>
                </a:ext>
              </a:extLst>
            </p:cNvPr>
            <p:cNvSpPr/>
            <p:nvPr/>
          </p:nvSpPr>
          <p:spPr>
            <a:xfrm rot="14484507">
              <a:off x="4220615" y="1083684"/>
              <a:ext cx="480103" cy="237808"/>
            </a:xfrm>
            <a:prstGeom prst="rightArrow">
              <a:avLst>
                <a:gd name="adj1" fmla="val 27538"/>
                <a:gd name="adj2" fmla="val 11064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28" name="Rectangle 28">
              <a:extLst>
                <a:ext uri="{FF2B5EF4-FFF2-40B4-BE49-F238E27FC236}">
                  <a16:creationId xmlns:a16="http://schemas.microsoft.com/office/drawing/2014/main" id="{CCF89B52-1990-3F47-81A2-84C835C08B54}"/>
                </a:ext>
              </a:extLst>
            </p:cNvPr>
            <p:cNvSpPr/>
            <p:nvPr/>
          </p:nvSpPr>
          <p:spPr>
            <a:xfrm rot="2594087">
              <a:off x="4456395" y="658426"/>
              <a:ext cx="34832" cy="285881"/>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29" name="Rectangle 29">
              <a:extLst>
                <a:ext uri="{FF2B5EF4-FFF2-40B4-BE49-F238E27FC236}">
                  <a16:creationId xmlns:a16="http://schemas.microsoft.com/office/drawing/2014/main" id="{C3E4DD46-204C-EE46-A27A-8951B650D66B}"/>
                </a:ext>
              </a:extLst>
            </p:cNvPr>
            <p:cNvSpPr/>
            <p:nvPr/>
          </p:nvSpPr>
          <p:spPr>
            <a:xfrm rot="4189229">
              <a:off x="4525185" y="771880"/>
              <a:ext cx="35749" cy="278549"/>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30" name="Rectangle 28">
              <a:extLst>
                <a:ext uri="{FF2B5EF4-FFF2-40B4-BE49-F238E27FC236}">
                  <a16:creationId xmlns:a16="http://schemas.microsoft.com/office/drawing/2014/main" id="{EFC4D120-5D34-374A-B159-DF26300454FF}"/>
                </a:ext>
              </a:extLst>
            </p:cNvPr>
            <p:cNvSpPr/>
            <p:nvPr/>
          </p:nvSpPr>
          <p:spPr>
            <a:xfrm rot="13396804">
              <a:off x="4166653" y="984596"/>
              <a:ext cx="34832" cy="285881"/>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31" name="Rectangle 29">
              <a:extLst>
                <a:ext uri="{FF2B5EF4-FFF2-40B4-BE49-F238E27FC236}">
                  <a16:creationId xmlns:a16="http://schemas.microsoft.com/office/drawing/2014/main" id="{FB0C5831-D1FE-CB44-BF3B-D7D091175595}"/>
                </a:ext>
              </a:extLst>
            </p:cNvPr>
            <p:cNvSpPr/>
            <p:nvPr/>
          </p:nvSpPr>
          <p:spPr>
            <a:xfrm rot="14991946">
              <a:off x="4097032" y="878419"/>
              <a:ext cx="35749" cy="278549"/>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grpSp>
    </p:spTree>
    <p:extLst>
      <p:ext uri="{BB962C8B-B14F-4D97-AF65-F5344CB8AC3E}">
        <p14:creationId xmlns:p14="http://schemas.microsoft.com/office/powerpoint/2010/main" val="2297469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078B37-47D4-4745-A9CE-C89A2F5E177A}"/>
              </a:ext>
            </a:extLst>
          </p:cNvPr>
          <p:cNvSpPr>
            <a:spLocks noGrp="1"/>
          </p:cNvSpPr>
          <p:nvPr>
            <p:ph type="sldNum" sz="quarter" idx="12"/>
          </p:nvPr>
        </p:nvSpPr>
        <p:spPr/>
        <p:txBody>
          <a:bodyPr/>
          <a:lstStyle/>
          <a:p>
            <a:fld id="{CB371760-6FFE-B04B-818A-BF183C55119B}" type="slidenum">
              <a:rPr lang="en-US" smtClean="0"/>
              <a:t>43</a:t>
            </a:fld>
            <a:endParaRPr lang="en-US" dirty="0"/>
          </a:p>
        </p:txBody>
      </p:sp>
      <p:grpSp>
        <p:nvGrpSpPr>
          <p:cNvPr id="11" name="Group 10">
            <a:extLst>
              <a:ext uri="{FF2B5EF4-FFF2-40B4-BE49-F238E27FC236}">
                <a16:creationId xmlns:a16="http://schemas.microsoft.com/office/drawing/2014/main" id="{B642C7DD-418B-1D4C-9B56-E968FEC31D66}"/>
              </a:ext>
            </a:extLst>
          </p:cNvPr>
          <p:cNvGrpSpPr>
            <a:grpSpLocks noChangeAspect="1"/>
          </p:cNvGrpSpPr>
          <p:nvPr/>
        </p:nvGrpSpPr>
        <p:grpSpPr>
          <a:xfrm>
            <a:off x="2735437" y="1482114"/>
            <a:ext cx="6059383" cy="4671593"/>
            <a:chOff x="4171627" y="1592782"/>
            <a:chExt cx="6059383" cy="4671593"/>
          </a:xfrm>
        </p:grpSpPr>
        <p:graphicFrame>
          <p:nvGraphicFramePr>
            <p:cNvPr id="5" name="グラフ 17">
              <a:extLst>
                <a:ext uri="{FF2B5EF4-FFF2-40B4-BE49-F238E27FC236}">
                  <a16:creationId xmlns:a16="http://schemas.microsoft.com/office/drawing/2014/main" id="{EF8C85D7-8C97-1A44-A262-3249605CD619}"/>
                </a:ext>
              </a:extLst>
            </p:cNvPr>
            <p:cNvGraphicFramePr>
              <a:graphicFrameLocks/>
            </p:cNvGraphicFramePr>
            <p:nvPr/>
          </p:nvGraphicFramePr>
          <p:xfrm>
            <a:off x="4171627" y="1592782"/>
            <a:ext cx="6059383" cy="4341045"/>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1">
              <a:extLst>
                <a:ext uri="{FF2B5EF4-FFF2-40B4-BE49-F238E27FC236}">
                  <a16:creationId xmlns:a16="http://schemas.microsoft.com/office/drawing/2014/main" id="{2EDE9731-0BF4-314F-B43E-99AE1C229ADE}"/>
                </a:ext>
              </a:extLst>
            </p:cNvPr>
            <p:cNvSpPr txBox="1"/>
            <p:nvPr/>
          </p:nvSpPr>
          <p:spPr>
            <a:xfrm>
              <a:off x="5238834" y="5751158"/>
              <a:ext cx="1250663" cy="513217"/>
            </a:xfrm>
            <a:prstGeom prst="rect">
              <a:avLst/>
            </a:prstGeom>
            <a:solidFill>
              <a:schemeClr val="bg1"/>
            </a:solidFill>
          </p:spPr>
          <p:txBody>
            <a:bodyPr wrap="none" rtlCol="0">
              <a:spAutoFit/>
            </a:bodyPr>
            <a:lstStyle/>
            <a:p>
              <a:pPr algn="ctr"/>
              <a:r>
                <a:rPr kumimoji="1" lang="en-US" altLang="ja-JP" sz="2735" dirty="0">
                  <a:cs typeface="Times New Roman" panose="02020603050405020304" pitchFamily="18" charset="0"/>
                </a:rPr>
                <a:t>manual</a:t>
              </a:r>
              <a:endParaRPr kumimoji="1" lang="ja-JP" altLang="en-US" sz="2735" dirty="0">
                <a:cs typeface="Times New Roman" panose="02020603050405020304" pitchFamily="18" charset="0"/>
              </a:endParaRPr>
            </a:p>
          </p:txBody>
        </p:sp>
        <p:sp>
          <p:nvSpPr>
            <p:cNvPr id="7" name="テキスト ボックス 19">
              <a:extLst>
                <a:ext uri="{FF2B5EF4-FFF2-40B4-BE49-F238E27FC236}">
                  <a16:creationId xmlns:a16="http://schemas.microsoft.com/office/drawing/2014/main" id="{7E46944F-6126-B54D-972B-6A4C3A84DB2E}"/>
                </a:ext>
              </a:extLst>
            </p:cNvPr>
            <p:cNvSpPr txBox="1"/>
            <p:nvPr/>
          </p:nvSpPr>
          <p:spPr>
            <a:xfrm>
              <a:off x="7820897" y="5732398"/>
              <a:ext cx="1743106" cy="513217"/>
            </a:xfrm>
            <a:prstGeom prst="rect">
              <a:avLst/>
            </a:prstGeom>
            <a:solidFill>
              <a:schemeClr val="bg1"/>
            </a:solidFill>
          </p:spPr>
          <p:txBody>
            <a:bodyPr wrap="none" rtlCol="0">
              <a:spAutoFit/>
            </a:bodyPr>
            <a:lstStyle/>
            <a:p>
              <a:pPr algn="ctr"/>
              <a:r>
                <a:rPr kumimoji="1" lang="en-US" altLang="ja-JP" sz="2735" dirty="0">
                  <a:cs typeface="Times New Roman" panose="02020603050405020304" pitchFamily="18" charset="0"/>
                </a:rPr>
                <a:t>our system</a:t>
              </a:r>
              <a:endParaRPr kumimoji="1" lang="ja-JP" altLang="en-US" sz="2735" dirty="0">
                <a:cs typeface="Times New Roman" panose="02020603050405020304" pitchFamily="18" charset="0"/>
              </a:endParaRPr>
            </a:p>
          </p:txBody>
        </p:sp>
        <p:sp>
          <p:nvSpPr>
            <p:cNvPr id="8" name="テキスト ボックス 27">
              <a:extLst>
                <a:ext uri="{FF2B5EF4-FFF2-40B4-BE49-F238E27FC236}">
                  <a16:creationId xmlns:a16="http://schemas.microsoft.com/office/drawing/2014/main" id="{9236F084-C33B-4C4C-892B-1AEF59BC56B4}"/>
                </a:ext>
              </a:extLst>
            </p:cNvPr>
            <p:cNvSpPr txBox="1"/>
            <p:nvPr/>
          </p:nvSpPr>
          <p:spPr>
            <a:xfrm>
              <a:off x="5444018" y="3523105"/>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75.7</a:t>
              </a:r>
              <a:endParaRPr kumimoji="1" lang="ja-JP" altLang="en-US" sz="2866" b="1" i="1" dirty="0">
                <a:solidFill>
                  <a:schemeClr val="bg1"/>
                </a:solidFill>
                <a:cs typeface="Times New Roman" panose="02020603050405020304" pitchFamily="18" charset="0"/>
              </a:endParaRPr>
            </a:p>
          </p:txBody>
        </p:sp>
        <p:sp>
          <p:nvSpPr>
            <p:cNvPr id="9" name="テキスト ボックス 28">
              <a:extLst>
                <a:ext uri="{FF2B5EF4-FFF2-40B4-BE49-F238E27FC236}">
                  <a16:creationId xmlns:a16="http://schemas.microsoft.com/office/drawing/2014/main" id="{85B2D502-139D-6B4E-8625-00F9D29ADECD}"/>
                </a:ext>
              </a:extLst>
            </p:cNvPr>
            <p:cNvSpPr txBox="1"/>
            <p:nvPr/>
          </p:nvSpPr>
          <p:spPr>
            <a:xfrm>
              <a:off x="8272303" y="4056455"/>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25.3</a:t>
              </a:r>
              <a:endParaRPr kumimoji="1" lang="ja-JP" altLang="en-US" sz="2866" b="1" i="1" dirty="0">
                <a:solidFill>
                  <a:schemeClr val="bg1"/>
                </a:solidFill>
                <a:cs typeface="Times New Roman" panose="02020603050405020304" pitchFamily="18" charset="0"/>
              </a:endParaRPr>
            </a:p>
          </p:txBody>
        </p:sp>
        <p:sp>
          <p:nvSpPr>
            <p:cNvPr id="10" name="テキスト ボックス 31">
              <a:extLst>
                <a:ext uri="{FF2B5EF4-FFF2-40B4-BE49-F238E27FC236}">
                  <a16:creationId xmlns:a16="http://schemas.microsoft.com/office/drawing/2014/main" id="{FEE135CA-5646-9446-B6CD-57553105466D}"/>
                </a:ext>
              </a:extLst>
            </p:cNvPr>
            <p:cNvSpPr txBox="1"/>
            <p:nvPr/>
          </p:nvSpPr>
          <p:spPr>
            <a:xfrm>
              <a:off x="8272303" y="4987787"/>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16.1</a:t>
              </a:r>
              <a:endParaRPr kumimoji="1" lang="ja-JP" altLang="en-US" sz="2866" b="1" i="1" dirty="0">
                <a:solidFill>
                  <a:schemeClr val="bg1"/>
                </a:solidFill>
                <a:cs typeface="Times New Roman" panose="02020603050405020304" pitchFamily="18" charset="0"/>
              </a:endParaRPr>
            </a:p>
          </p:txBody>
        </p:sp>
      </p:grpSp>
      <p:grpSp>
        <p:nvGrpSpPr>
          <p:cNvPr id="13" name="グループ化 45">
            <a:extLst>
              <a:ext uri="{FF2B5EF4-FFF2-40B4-BE49-F238E27FC236}">
                <a16:creationId xmlns:a16="http://schemas.microsoft.com/office/drawing/2014/main" id="{C4AEF826-98CA-3045-BD7D-ED1955C63C88}"/>
              </a:ext>
            </a:extLst>
          </p:cNvPr>
          <p:cNvGrpSpPr/>
          <p:nvPr/>
        </p:nvGrpSpPr>
        <p:grpSpPr>
          <a:xfrm>
            <a:off x="7676408" y="1693549"/>
            <a:ext cx="3448792" cy="881986"/>
            <a:chOff x="3320955" y="83273"/>
            <a:chExt cx="1323833" cy="338554"/>
          </a:xfrm>
        </p:grpSpPr>
        <p:sp>
          <p:nvSpPr>
            <p:cNvPr id="14" name="正方形/長方形 24">
              <a:extLst>
                <a:ext uri="{FF2B5EF4-FFF2-40B4-BE49-F238E27FC236}">
                  <a16:creationId xmlns:a16="http://schemas.microsoft.com/office/drawing/2014/main" id="{520F57F5-6272-7446-833E-FE01A02162D0}"/>
                </a:ext>
              </a:extLst>
            </p:cNvPr>
            <p:cNvSpPr/>
            <p:nvPr/>
          </p:nvSpPr>
          <p:spPr>
            <a:xfrm>
              <a:off x="3320955" y="83273"/>
              <a:ext cx="1323833" cy="3385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15" name="テキスト ボックス 22">
              <a:extLst>
                <a:ext uri="{FF2B5EF4-FFF2-40B4-BE49-F238E27FC236}">
                  <a16:creationId xmlns:a16="http://schemas.microsoft.com/office/drawing/2014/main" id="{3A8FBFE6-F424-6F48-8600-6469168D617E}"/>
                </a:ext>
              </a:extLst>
            </p:cNvPr>
            <p:cNvSpPr txBox="1"/>
            <p:nvPr/>
          </p:nvSpPr>
          <p:spPr>
            <a:xfrm>
              <a:off x="3617744" y="107204"/>
              <a:ext cx="955099" cy="281669"/>
            </a:xfrm>
            <a:prstGeom prst="rect">
              <a:avLst/>
            </a:prstGeom>
            <a:noFill/>
          </p:spPr>
          <p:txBody>
            <a:bodyPr wrap="none" rtlCol="0">
              <a:spAutoFit/>
            </a:bodyPr>
            <a:lstStyle/>
            <a:p>
              <a:r>
                <a:rPr kumimoji="1" lang="en-US" altLang="ja-JP" sz="2084" dirty="0">
                  <a:cs typeface="Times New Roman" panose="02020603050405020304" pitchFamily="18" charset="0"/>
                </a:rPr>
                <a:t>: Manual</a:t>
              </a:r>
            </a:p>
            <a:p>
              <a:r>
                <a:rPr kumimoji="1" lang="en-US" altLang="ja-JP" sz="2084" dirty="0">
                  <a:cs typeface="Times New Roman" panose="02020603050405020304" pitchFamily="18" charset="0"/>
                </a:rPr>
                <a:t>: Viewpoint Selection</a:t>
              </a:r>
              <a:endParaRPr kumimoji="1" lang="ja-JP" altLang="en-US" sz="2084" dirty="0">
                <a:cs typeface="Times New Roman" panose="02020603050405020304" pitchFamily="18" charset="0"/>
              </a:endParaRPr>
            </a:p>
          </p:txBody>
        </p:sp>
        <p:sp>
          <p:nvSpPr>
            <p:cNvPr id="16" name="正方形/長方形 23">
              <a:extLst>
                <a:ext uri="{FF2B5EF4-FFF2-40B4-BE49-F238E27FC236}">
                  <a16:creationId xmlns:a16="http://schemas.microsoft.com/office/drawing/2014/main" id="{DD5B5E7E-1D29-8A45-B747-A535632485F6}"/>
                </a:ext>
              </a:extLst>
            </p:cNvPr>
            <p:cNvSpPr/>
            <p:nvPr/>
          </p:nvSpPr>
          <p:spPr>
            <a:xfrm>
              <a:off x="3435532" y="170079"/>
              <a:ext cx="182212" cy="61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17" name="正方形/長方形 26">
              <a:extLst>
                <a:ext uri="{FF2B5EF4-FFF2-40B4-BE49-F238E27FC236}">
                  <a16:creationId xmlns:a16="http://schemas.microsoft.com/office/drawing/2014/main" id="{1EB24EAE-5608-D148-BE11-16C87830C197}"/>
                </a:ext>
              </a:extLst>
            </p:cNvPr>
            <p:cNvSpPr/>
            <p:nvPr/>
          </p:nvSpPr>
          <p:spPr>
            <a:xfrm>
              <a:off x="3435532" y="289941"/>
              <a:ext cx="182212" cy="6180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grpSp>
      <p:sp>
        <p:nvSpPr>
          <p:cNvPr id="18" name="Title 1">
            <a:extLst>
              <a:ext uri="{FF2B5EF4-FFF2-40B4-BE49-F238E27FC236}">
                <a16:creationId xmlns:a16="http://schemas.microsoft.com/office/drawing/2014/main" id="{00787CB5-5880-014A-B7D8-F677E1F7F2E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Task1: Manual Control vs Our Method</a:t>
            </a:r>
          </a:p>
        </p:txBody>
      </p:sp>
      <p:sp>
        <p:nvSpPr>
          <p:cNvPr id="19" name="TextBox 18">
            <a:extLst>
              <a:ext uri="{FF2B5EF4-FFF2-40B4-BE49-F238E27FC236}">
                <a16:creationId xmlns:a16="http://schemas.microsoft.com/office/drawing/2014/main" id="{5806B7F4-0EC0-4C48-85FD-9DA6552096D4}"/>
              </a:ext>
            </a:extLst>
          </p:cNvPr>
          <p:cNvSpPr txBox="1"/>
          <p:nvPr/>
        </p:nvSpPr>
        <p:spPr>
          <a:xfrm>
            <a:off x="1047750" y="6093173"/>
            <a:ext cx="10096500" cy="523220"/>
          </a:xfrm>
          <a:prstGeom prst="rect">
            <a:avLst/>
          </a:prstGeom>
          <a:noFill/>
        </p:spPr>
        <p:txBody>
          <a:bodyPr wrap="square" rtlCol="0">
            <a:spAutoFit/>
          </a:bodyPr>
          <a:lstStyle/>
          <a:p>
            <a:r>
              <a:rPr lang="en-US" sz="2800" dirty="0"/>
              <a:t>Average of manual control and viewpoint selection operation</a:t>
            </a:r>
          </a:p>
        </p:txBody>
      </p:sp>
      <p:sp>
        <p:nvSpPr>
          <p:cNvPr id="20" name="TextBox 19">
            <a:extLst>
              <a:ext uri="{FF2B5EF4-FFF2-40B4-BE49-F238E27FC236}">
                <a16:creationId xmlns:a16="http://schemas.microsoft.com/office/drawing/2014/main" id="{D4B914D6-98B8-BF43-B868-0D436B62998F}"/>
              </a:ext>
            </a:extLst>
          </p:cNvPr>
          <p:cNvSpPr txBox="1"/>
          <p:nvPr/>
        </p:nvSpPr>
        <p:spPr>
          <a:xfrm>
            <a:off x="600855" y="1409389"/>
            <a:ext cx="2366549" cy="707886"/>
          </a:xfrm>
          <a:prstGeom prst="rect">
            <a:avLst/>
          </a:prstGeom>
          <a:noFill/>
        </p:spPr>
        <p:txBody>
          <a:bodyPr wrap="square" rtlCol="0">
            <a:spAutoFit/>
          </a:bodyPr>
          <a:lstStyle/>
          <a:p>
            <a:r>
              <a:rPr lang="en-US" sz="2000" dirty="0"/>
              <a:t>Viewpoint Selection Operation</a:t>
            </a:r>
            <a:endParaRPr lang="LID4096" sz="2000"/>
          </a:p>
        </p:txBody>
      </p:sp>
    </p:spTree>
    <p:extLst>
      <p:ext uri="{BB962C8B-B14F-4D97-AF65-F5344CB8AC3E}">
        <p14:creationId xmlns:p14="http://schemas.microsoft.com/office/powerpoint/2010/main" val="3951228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17427-184A-9A41-99FC-1DF5BAF9F6E4}"/>
              </a:ext>
            </a:extLst>
          </p:cNvPr>
          <p:cNvSpPr>
            <a:spLocks noGrp="1"/>
          </p:cNvSpPr>
          <p:nvPr>
            <p:ph type="title"/>
          </p:nvPr>
        </p:nvSpPr>
        <p:spPr>
          <a:xfrm>
            <a:off x="838200" y="365125"/>
            <a:ext cx="7516091" cy="1325563"/>
          </a:xfrm>
        </p:spPr>
        <p:txBody>
          <a:bodyPr/>
          <a:lstStyle/>
          <a:p>
            <a:r>
              <a:rPr lang="en-US" dirty="0"/>
              <a:t>Task2: w/o </a:t>
            </a:r>
            <a:r>
              <a:rPr lang="en-US" dirty="0" err="1"/>
              <a:t>Epaint</a:t>
            </a:r>
            <a:r>
              <a:rPr lang="en-US" dirty="0"/>
              <a:t> vs w/ </a:t>
            </a:r>
            <a:r>
              <a:rPr lang="en-US" dirty="0" err="1"/>
              <a:t>Epaint</a:t>
            </a:r>
            <a:endParaRPr lang="en-US" dirty="0"/>
          </a:p>
        </p:txBody>
      </p:sp>
      <p:sp>
        <p:nvSpPr>
          <p:cNvPr id="4" name="Slide Number Placeholder 3">
            <a:extLst>
              <a:ext uri="{FF2B5EF4-FFF2-40B4-BE49-F238E27FC236}">
                <a16:creationId xmlns:a16="http://schemas.microsoft.com/office/drawing/2014/main" id="{136AA186-5B0B-9345-A8BD-201BE16EDF93}"/>
              </a:ext>
            </a:extLst>
          </p:cNvPr>
          <p:cNvSpPr>
            <a:spLocks noGrp="1"/>
          </p:cNvSpPr>
          <p:nvPr>
            <p:ph type="sldNum" sz="quarter" idx="12"/>
          </p:nvPr>
        </p:nvSpPr>
        <p:spPr/>
        <p:txBody>
          <a:bodyPr/>
          <a:lstStyle/>
          <a:p>
            <a:fld id="{CB371760-6FFE-B04B-818A-BF183C55119B}" type="slidenum">
              <a:rPr lang="en-US" smtClean="0"/>
              <a:t>44</a:t>
            </a:fld>
            <a:endParaRPr lang="en-US"/>
          </a:p>
        </p:txBody>
      </p:sp>
      <p:sp>
        <p:nvSpPr>
          <p:cNvPr id="7" name="TextBox 6">
            <a:extLst>
              <a:ext uri="{FF2B5EF4-FFF2-40B4-BE49-F238E27FC236}">
                <a16:creationId xmlns:a16="http://schemas.microsoft.com/office/drawing/2014/main" id="{89233BAD-6D03-C449-90F8-D3C454283F67}"/>
              </a:ext>
            </a:extLst>
          </p:cNvPr>
          <p:cNvSpPr txBox="1"/>
          <p:nvPr/>
        </p:nvSpPr>
        <p:spPr>
          <a:xfrm>
            <a:off x="1742461" y="1586779"/>
            <a:ext cx="1706493" cy="584775"/>
          </a:xfrm>
          <a:prstGeom prst="rect">
            <a:avLst/>
          </a:prstGeom>
          <a:noFill/>
        </p:spPr>
        <p:txBody>
          <a:bodyPr wrap="none" rtlCol="0">
            <a:spAutoFit/>
          </a:bodyPr>
          <a:lstStyle/>
          <a:p>
            <a:r>
              <a:rPr lang="en-US" sz="3200" dirty="0"/>
              <a:t>Example:</a:t>
            </a:r>
          </a:p>
        </p:txBody>
      </p:sp>
      <p:sp>
        <p:nvSpPr>
          <p:cNvPr id="9" name="TextBox 8">
            <a:extLst>
              <a:ext uri="{FF2B5EF4-FFF2-40B4-BE49-F238E27FC236}">
                <a16:creationId xmlns:a16="http://schemas.microsoft.com/office/drawing/2014/main" id="{9059CEE1-553F-2B45-A293-EA406AD93C59}"/>
              </a:ext>
            </a:extLst>
          </p:cNvPr>
          <p:cNvSpPr txBox="1"/>
          <p:nvPr/>
        </p:nvSpPr>
        <p:spPr>
          <a:xfrm>
            <a:off x="1252379" y="4837411"/>
            <a:ext cx="9345203"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One unpainted model (Bunny)</a:t>
            </a:r>
          </a:p>
          <a:p>
            <a:pPr marL="457200" indent="-457200">
              <a:buFont typeface="Arial" panose="020B0604020202020204" pitchFamily="34" charset="0"/>
              <a:buChar char="•"/>
            </a:pPr>
            <a:r>
              <a:rPr lang="en-US" sz="3200" dirty="0"/>
              <a:t>Asked users to perform 3D painting, using the example as a reference</a:t>
            </a:r>
          </a:p>
        </p:txBody>
      </p:sp>
      <mc:AlternateContent xmlns:mc="http://schemas.openxmlformats.org/markup-compatibility/2006" xmlns:am3d="http://schemas.microsoft.com/office/drawing/2017/model3d">
        <mc:Choice Requires="am3d">
          <p:graphicFrame>
            <p:nvGraphicFramePr>
              <p:cNvPr id="3" name="3D Model 2">
                <a:extLst>
                  <a:ext uri="{FF2B5EF4-FFF2-40B4-BE49-F238E27FC236}">
                    <a16:creationId xmlns:a16="http://schemas.microsoft.com/office/drawing/2014/main" id="{B98DE1F3-3FD6-E649-BC6A-4035573AA0F9}"/>
                  </a:ext>
                </a:extLst>
              </p:cNvPr>
              <p:cNvGraphicFramePr>
                <a:graphicFrameLocks noChangeAspect="1"/>
              </p:cNvGraphicFramePr>
              <p:nvPr>
                <p:extLst>
                  <p:ext uri="{D42A27DB-BD31-4B8C-83A1-F6EECF244321}">
                    <p14:modId xmlns:p14="http://schemas.microsoft.com/office/powerpoint/2010/main" val="32379222"/>
                  </p:ext>
                </p:extLst>
              </p:nvPr>
            </p:nvGraphicFramePr>
            <p:xfrm>
              <a:off x="3955265" y="1038920"/>
              <a:ext cx="2857912" cy="3798491"/>
            </p:xfrm>
            <a:graphic>
              <a:graphicData uri="http://schemas.microsoft.com/office/drawing/2017/model3d">
                <am3d:model3d r:embed="rId3">
                  <am3d:spPr>
                    <a:xfrm>
                      <a:off x="0" y="0"/>
                      <a:ext cx="2857912" cy="3798491"/>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5853495" ay="4320608" az="5876497"/>
                    <am3d:postTrans dx="0" dy="0" dz="0"/>
                  </am3d:trans>
                  <am3d:raster rName="Office3DRenderer" rVer="16.0.8326">
                    <am3d:blip r:embed="rId4"/>
                  </am3d:raster>
                  <am3d:objViewport viewportSz="51023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a:extLst>
                  <a:ext uri="{FF2B5EF4-FFF2-40B4-BE49-F238E27FC236}">
                    <a16:creationId xmlns:a16="http://schemas.microsoft.com/office/drawing/2014/main" id="{B98DE1F3-3FD6-E649-BC6A-4035573AA0F9}"/>
                  </a:ext>
                </a:extLst>
              </p:cNvPr>
              <p:cNvPicPr>
                <a:picLocks noGrp="1" noRot="1" noChangeAspect="1" noMove="1" noResize="1" noEditPoints="1" noAdjustHandles="1" noChangeArrowheads="1" noChangeShapeType="1" noCrop="1"/>
              </p:cNvPicPr>
              <p:nvPr/>
            </p:nvPicPr>
            <p:blipFill>
              <a:blip r:embed="rId5"/>
              <a:stretch>
                <a:fillRect/>
              </a:stretch>
            </p:blipFill>
            <p:spPr>
              <a:xfrm>
                <a:off x="3955265" y="1038920"/>
                <a:ext cx="2857912" cy="3798491"/>
              </a:xfrm>
              <a:prstGeom prst="rect">
                <a:avLst/>
              </a:prstGeom>
            </p:spPr>
          </p:pic>
        </mc:Fallback>
      </mc:AlternateContent>
    </p:spTree>
    <p:extLst>
      <p:ext uri="{BB962C8B-B14F-4D97-AF65-F5344CB8AC3E}">
        <p14:creationId xmlns:p14="http://schemas.microsoft.com/office/powerpoint/2010/main" val="377589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4106B1F-F319-6440-8A3B-F04332F7A33B}"/>
              </a:ext>
            </a:extLst>
          </p:cNvPr>
          <p:cNvGrpSpPr/>
          <p:nvPr/>
        </p:nvGrpSpPr>
        <p:grpSpPr>
          <a:xfrm>
            <a:off x="6096000" y="2206908"/>
            <a:ext cx="4601889" cy="3533956"/>
            <a:chOff x="6000345" y="1554448"/>
            <a:chExt cx="4601889" cy="3533956"/>
          </a:xfrm>
        </p:grpSpPr>
        <p:graphicFrame>
          <p:nvGraphicFramePr>
            <p:cNvPr id="3" name="Chart 2">
              <a:extLst>
                <a:ext uri="{FF2B5EF4-FFF2-40B4-BE49-F238E27FC236}">
                  <a16:creationId xmlns:a16="http://schemas.microsoft.com/office/drawing/2014/main" id="{81932E57-D050-C14A-8BF8-ED2C9ABBFF30}"/>
                </a:ext>
              </a:extLst>
            </p:cNvPr>
            <p:cNvGraphicFramePr/>
            <p:nvPr>
              <p:extLst>
                <p:ext uri="{D42A27DB-BD31-4B8C-83A1-F6EECF244321}">
                  <p14:modId xmlns:p14="http://schemas.microsoft.com/office/powerpoint/2010/main" val="597951334"/>
                </p:ext>
              </p:extLst>
            </p:nvPr>
          </p:nvGraphicFramePr>
          <p:xfrm>
            <a:off x="6000345" y="1554448"/>
            <a:ext cx="4474925" cy="3533956"/>
          </p:xfrm>
          <a:graphic>
            <a:graphicData uri="http://schemas.openxmlformats.org/drawingml/2006/chart">
              <c:chart xmlns:c="http://schemas.openxmlformats.org/drawingml/2006/chart" xmlns:r="http://schemas.openxmlformats.org/officeDocument/2006/relationships" r:id="rId3"/>
            </a:graphicData>
          </a:graphic>
        </p:graphicFrame>
        <p:sp>
          <p:nvSpPr>
            <p:cNvPr id="16" name="テキスト ボックス 27">
              <a:extLst>
                <a:ext uri="{FF2B5EF4-FFF2-40B4-BE49-F238E27FC236}">
                  <a16:creationId xmlns:a16="http://schemas.microsoft.com/office/drawing/2014/main" id="{0A93C28F-AB07-9044-A367-FB3618D52E18}"/>
                </a:ext>
              </a:extLst>
            </p:cNvPr>
            <p:cNvSpPr txBox="1"/>
            <p:nvPr/>
          </p:nvSpPr>
          <p:spPr>
            <a:xfrm>
              <a:off x="7109401" y="3561572"/>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3.17</a:t>
              </a:r>
              <a:endParaRPr kumimoji="1" lang="ja-JP" altLang="en-US" sz="2866" b="1" i="1" dirty="0">
                <a:solidFill>
                  <a:schemeClr val="bg1"/>
                </a:solidFill>
                <a:cs typeface="Times New Roman" panose="02020603050405020304" pitchFamily="18" charset="0"/>
              </a:endParaRPr>
            </a:p>
          </p:txBody>
        </p:sp>
        <p:sp>
          <p:nvSpPr>
            <p:cNvPr id="17" name="テキスト ボックス 27">
              <a:extLst>
                <a:ext uri="{FF2B5EF4-FFF2-40B4-BE49-F238E27FC236}">
                  <a16:creationId xmlns:a16="http://schemas.microsoft.com/office/drawing/2014/main" id="{FE414726-C66D-FA49-BE41-3EC7220A3BE7}"/>
                </a:ext>
              </a:extLst>
            </p:cNvPr>
            <p:cNvSpPr txBox="1"/>
            <p:nvPr/>
          </p:nvSpPr>
          <p:spPr>
            <a:xfrm>
              <a:off x="8779863" y="3208680"/>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4.00</a:t>
              </a:r>
              <a:endParaRPr kumimoji="1" lang="ja-JP" altLang="en-US" sz="2866" b="1" i="1" dirty="0">
                <a:solidFill>
                  <a:schemeClr val="bg1"/>
                </a:solidFill>
                <a:cs typeface="Times New Roman" panose="02020603050405020304" pitchFamily="18" charset="0"/>
              </a:endParaRPr>
            </a:p>
          </p:txBody>
        </p:sp>
        <p:sp>
          <p:nvSpPr>
            <p:cNvPr id="5" name="Rectangle 4">
              <a:extLst>
                <a:ext uri="{FF2B5EF4-FFF2-40B4-BE49-F238E27FC236}">
                  <a16:creationId xmlns:a16="http://schemas.microsoft.com/office/drawing/2014/main" id="{15273246-82F2-9542-B8F5-2DFC3B96A63A}"/>
                </a:ext>
              </a:extLst>
            </p:cNvPr>
            <p:cNvSpPr/>
            <p:nvPr/>
          </p:nvSpPr>
          <p:spPr>
            <a:xfrm>
              <a:off x="6000345" y="4231341"/>
              <a:ext cx="4601889" cy="857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ot"/>
            </a:p>
          </p:txBody>
        </p:sp>
      </p:grpSp>
      <p:sp>
        <p:nvSpPr>
          <p:cNvPr id="4" name="Slide Number Placeholder 3">
            <a:extLst>
              <a:ext uri="{FF2B5EF4-FFF2-40B4-BE49-F238E27FC236}">
                <a16:creationId xmlns:a16="http://schemas.microsoft.com/office/drawing/2014/main" id="{03FBC148-9593-034E-B82A-19B5BC77690D}"/>
              </a:ext>
            </a:extLst>
          </p:cNvPr>
          <p:cNvSpPr>
            <a:spLocks noGrp="1"/>
          </p:cNvSpPr>
          <p:nvPr>
            <p:ph type="sldNum" sz="quarter" idx="12"/>
          </p:nvPr>
        </p:nvSpPr>
        <p:spPr/>
        <p:txBody>
          <a:bodyPr/>
          <a:lstStyle/>
          <a:p>
            <a:fld id="{CB371760-6FFE-B04B-818A-BF183C55119B}" type="slidenum">
              <a:rPr lang="en-US" smtClean="0"/>
              <a:t>45</a:t>
            </a:fld>
            <a:endParaRPr lang="en-US"/>
          </a:p>
        </p:txBody>
      </p:sp>
      <p:sp>
        <p:nvSpPr>
          <p:cNvPr id="7" name="Title 1">
            <a:extLst>
              <a:ext uri="{FF2B5EF4-FFF2-40B4-BE49-F238E27FC236}">
                <a16:creationId xmlns:a16="http://schemas.microsoft.com/office/drawing/2014/main" id="{3905BE06-DDA9-C54B-B5AE-9F11CE614DB9}"/>
              </a:ext>
            </a:extLst>
          </p:cNvPr>
          <p:cNvSpPr>
            <a:spLocks noGrp="1"/>
          </p:cNvSpPr>
          <p:nvPr>
            <p:ph type="title"/>
          </p:nvPr>
        </p:nvSpPr>
        <p:spPr>
          <a:xfrm>
            <a:off x="838200" y="365125"/>
            <a:ext cx="7516091" cy="1325563"/>
          </a:xfrm>
        </p:spPr>
        <p:txBody>
          <a:bodyPr/>
          <a:lstStyle/>
          <a:p>
            <a:r>
              <a:rPr lang="en-US" dirty="0"/>
              <a:t>Task2: w/o </a:t>
            </a:r>
            <a:r>
              <a:rPr lang="en-US" dirty="0" err="1"/>
              <a:t>Epaint</a:t>
            </a:r>
            <a:r>
              <a:rPr lang="en-US" dirty="0"/>
              <a:t> vs w/ </a:t>
            </a:r>
            <a:r>
              <a:rPr lang="en-US" dirty="0" err="1"/>
              <a:t>Epaint</a:t>
            </a:r>
            <a:endParaRPr lang="en-US" dirty="0"/>
          </a:p>
        </p:txBody>
      </p:sp>
      <p:graphicFrame>
        <p:nvGraphicFramePr>
          <p:cNvPr id="2" name="Chart 1">
            <a:extLst>
              <a:ext uri="{FF2B5EF4-FFF2-40B4-BE49-F238E27FC236}">
                <a16:creationId xmlns:a16="http://schemas.microsoft.com/office/drawing/2014/main" id="{CC138950-1759-4B44-B8DE-77770E56BC88}"/>
              </a:ext>
            </a:extLst>
          </p:cNvPr>
          <p:cNvGraphicFramePr/>
          <p:nvPr>
            <p:extLst>
              <p:ext uri="{D42A27DB-BD31-4B8C-83A1-F6EECF244321}">
                <p14:modId xmlns:p14="http://schemas.microsoft.com/office/powerpoint/2010/main" val="4017272794"/>
              </p:ext>
            </p:extLst>
          </p:nvPr>
        </p:nvGraphicFramePr>
        <p:xfrm>
          <a:off x="-326408" y="2049018"/>
          <a:ext cx="5596218" cy="3306773"/>
        </p:xfrm>
        <a:graphic>
          <a:graphicData uri="http://schemas.openxmlformats.org/drawingml/2006/chart">
            <c:chart xmlns:c="http://schemas.openxmlformats.org/drawingml/2006/chart" xmlns:r="http://schemas.openxmlformats.org/officeDocument/2006/relationships" r:id="rId4"/>
          </a:graphicData>
        </a:graphic>
      </p:graphicFrame>
      <p:sp>
        <p:nvSpPr>
          <p:cNvPr id="13" name="テキスト ボックス 27">
            <a:extLst>
              <a:ext uri="{FF2B5EF4-FFF2-40B4-BE49-F238E27FC236}">
                <a16:creationId xmlns:a16="http://schemas.microsoft.com/office/drawing/2014/main" id="{2C1E16EE-D9DE-FF4E-8E56-AB339DC309FD}"/>
              </a:ext>
            </a:extLst>
          </p:cNvPr>
          <p:cNvSpPr txBox="1"/>
          <p:nvPr/>
        </p:nvSpPr>
        <p:spPr>
          <a:xfrm>
            <a:off x="1431943" y="3805497"/>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66.7</a:t>
            </a:r>
            <a:endParaRPr kumimoji="1" lang="ja-JP" altLang="en-US" sz="2866" b="1" i="1" dirty="0">
              <a:solidFill>
                <a:schemeClr val="bg1"/>
              </a:solidFill>
              <a:cs typeface="Times New Roman" panose="02020603050405020304" pitchFamily="18" charset="0"/>
            </a:endParaRPr>
          </a:p>
        </p:txBody>
      </p:sp>
      <p:sp>
        <p:nvSpPr>
          <p:cNvPr id="14" name="テキスト ボックス 27">
            <a:extLst>
              <a:ext uri="{FF2B5EF4-FFF2-40B4-BE49-F238E27FC236}">
                <a16:creationId xmlns:a16="http://schemas.microsoft.com/office/drawing/2014/main" id="{62EEFBEE-A503-1343-BFD5-98184EE65A8B}"/>
              </a:ext>
            </a:extLst>
          </p:cNvPr>
          <p:cNvSpPr txBox="1"/>
          <p:nvPr/>
        </p:nvSpPr>
        <p:spPr>
          <a:xfrm>
            <a:off x="2791868" y="3041664"/>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33.3</a:t>
            </a:r>
            <a:endParaRPr kumimoji="1" lang="ja-JP" altLang="en-US" sz="2866" b="1" i="1" dirty="0">
              <a:solidFill>
                <a:schemeClr val="bg1"/>
              </a:solidFill>
              <a:cs typeface="Times New Roman" panose="02020603050405020304" pitchFamily="18" charset="0"/>
            </a:endParaRPr>
          </a:p>
        </p:txBody>
      </p:sp>
      <p:grpSp>
        <p:nvGrpSpPr>
          <p:cNvPr id="19" name="グループ化 45">
            <a:extLst>
              <a:ext uri="{FF2B5EF4-FFF2-40B4-BE49-F238E27FC236}">
                <a16:creationId xmlns:a16="http://schemas.microsoft.com/office/drawing/2014/main" id="{0F2B83D9-3F2E-8948-962A-075F7FC32067}"/>
              </a:ext>
            </a:extLst>
          </p:cNvPr>
          <p:cNvGrpSpPr/>
          <p:nvPr/>
        </p:nvGrpSpPr>
        <p:grpSpPr>
          <a:xfrm>
            <a:off x="8975422" y="1349599"/>
            <a:ext cx="3076440" cy="881986"/>
            <a:chOff x="3320955" y="83273"/>
            <a:chExt cx="1180904" cy="338554"/>
          </a:xfrm>
        </p:grpSpPr>
        <p:sp>
          <p:nvSpPr>
            <p:cNvPr id="20" name="正方形/長方形 24">
              <a:extLst>
                <a:ext uri="{FF2B5EF4-FFF2-40B4-BE49-F238E27FC236}">
                  <a16:creationId xmlns:a16="http://schemas.microsoft.com/office/drawing/2014/main" id="{B3E1CA1C-ABFA-B54D-812F-89AEAF61C252}"/>
                </a:ext>
              </a:extLst>
            </p:cNvPr>
            <p:cNvSpPr/>
            <p:nvPr/>
          </p:nvSpPr>
          <p:spPr>
            <a:xfrm>
              <a:off x="3320955" y="83273"/>
              <a:ext cx="1180904" cy="3385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21" name="テキスト ボックス 22">
              <a:extLst>
                <a:ext uri="{FF2B5EF4-FFF2-40B4-BE49-F238E27FC236}">
                  <a16:creationId xmlns:a16="http://schemas.microsoft.com/office/drawing/2014/main" id="{8686B4FE-85CE-3145-A0C3-9D7756BE92A3}"/>
                </a:ext>
              </a:extLst>
            </p:cNvPr>
            <p:cNvSpPr txBox="1"/>
            <p:nvPr/>
          </p:nvSpPr>
          <p:spPr>
            <a:xfrm>
              <a:off x="3617744" y="107204"/>
              <a:ext cx="884115" cy="281669"/>
            </a:xfrm>
            <a:prstGeom prst="rect">
              <a:avLst/>
            </a:prstGeom>
            <a:noFill/>
          </p:spPr>
          <p:txBody>
            <a:bodyPr wrap="none" rtlCol="0">
              <a:spAutoFit/>
            </a:bodyPr>
            <a:lstStyle/>
            <a:p>
              <a:r>
                <a:rPr kumimoji="1" lang="en-US" altLang="ja-JP" sz="2084" dirty="0">
                  <a:cs typeface="Times New Roman" panose="02020603050405020304" pitchFamily="18" charset="0"/>
                </a:rPr>
                <a:t>: w/o Paint Feature</a:t>
              </a:r>
            </a:p>
            <a:p>
              <a:r>
                <a:rPr kumimoji="1" lang="en-US" altLang="ja-JP" sz="2084" dirty="0">
                  <a:cs typeface="Times New Roman" panose="02020603050405020304" pitchFamily="18" charset="0"/>
                </a:rPr>
                <a:t>: with Paint Feature</a:t>
              </a:r>
              <a:endParaRPr kumimoji="1" lang="ja-JP" altLang="en-US" sz="2084" dirty="0">
                <a:cs typeface="Times New Roman" panose="02020603050405020304" pitchFamily="18" charset="0"/>
              </a:endParaRPr>
            </a:p>
          </p:txBody>
        </p:sp>
        <p:sp>
          <p:nvSpPr>
            <p:cNvPr id="22" name="正方形/長方形 23">
              <a:extLst>
                <a:ext uri="{FF2B5EF4-FFF2-40B4-BE49-F238E27FC236}">
                  <a16:creationId xmlns:a16="http://schemas.microsoft.com/office/drawing/2014/main" id="{15F14DC4-F093-914A-B073-38024047C37B}"/>
                </a:ext>
              </a:extLst>
            </p:cNvPr>
            <p:cNvSpPr/>
            <p:nvPr/>
          </p:nvSpPr>
          <p:spPr>
            <a:xfrm>
              <a:off x="3435532" y="170079"/>
              <a:ext cx="182212" cy="61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23" name="正方形/長方形 26">
              <a:extLst>
                <a:ext uri="{FF2B5EF4-FFF2-40B4-BE49-F238E27FC236}">
                  <a16:creationId xmlns:a16="http://schemas.microsoft.com/office/drawing/2014/main" id="{6FCA0C8A-2ECC-DD40-8DC4-95DB8A85E848}"/>
                </a:ext>
              </a:extLst>
            </p:cNvPr>
            <p:cNvSpPr/>
            <p:nvPr/>
          </p:nvSpPr>
          <p:spPr>
            <a:xfrm>
              <a:off x="3435532" y="289941"/>
              <a:ext cx="182212" cy="6180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grpSp>
      <p:sp>
        <p:nvSpPr>
          <p:cNvPr id="25" name="TextBox 24">
            <a:extLst>
              <a:ext uri="{FF2B5EF4-FFF2-40B4-BE49-F238E27FC236}">
                <a16:creationId xmlns:a16="http://schemas.microsoft.com/office/drawing/2014/main" id="{D9BAA071-89AE-2242-85B3-194F81DEA642}"/>
              </a:ext>
            </a:extLst>
          </p:cNvPr>
          <p:cNvSpPr txBox="1"/>
          <p:nvPr/>
        </p:nvSpPr>
        <p:spPr>
          <a:xfrm>
            <a:off x="571352" y="5396804"/>
            <a:ext cx="4096827" cy="584775"/>
          </a:xfrm>
          <a:prstGeom prst="rect">
            <a:avLst/>
          </a:prstGeom>
          <a:noFill/>
        </p:spPr>
        <p:txBody>
          <a:bodyPr wrap="none" rtlCol="0">
            <a:spAutoFit/>
          </a:bodyPr>
          <a:lstStyle/>
          <a:p>
            <a:r>
              <a:rPr lang="en-US" sz="3200" dirty="0"/>
              <a:t>Q1: More comfortable?</a:t>
            </a:r>
            <a:endParaRPr lang="LID4096" sz="3200"/>
          </a:p>
        </p:txBody>
      </p:sp>
      <p:sp>
        <p:nvSpPr>
          <p:cNvPr id="26" name="TextBox 25">
            <a:extLst>
              <a:ext uri="{FF2B5EF4-FFF2-40B4-BE49-F238E27FC236}">
                <a16:creationId xmlns:a16="http://schemas.microsoft.com/office/drawing/2014/main" id="{2E54A6D1-9702-CE41-9CBC-1AA804A63ED7}"/>
              </a:ext>
            </a:extLst>
          </p:cNvPr>
          <p:cNvSpPr txBox="1"/>
          <p:nvPr/>
        </p:nvSpPr>
        <p:spPr>
          <a:xfrm>
            <a:off x="6306501" y="5395603"/>
            <a:ext cx="4095579" cy="584775"/>
          </a:xfrm>
          <a:prstGeom prst="rect">
            <a:avLst/>
          </a:prstGeom>
          <a:noFill/>
        </p:spPr>
        <p:txBody>
          <a:bodyPr wrap="square" rtlCol="0">
            <a:spAutoFit/>
          </a:bodyPr>
          <a:lstStyle/>
          <a:p>
            <a:pPr algn="ctr"/>
            <a:r>
              <a:rPr lang="en-US" sz="3200" dirty="0"/>
              <a:t>Q2: Over all usability</a:t>
            </a:r>
            <a:endParaRPr lang="LID4096" sz="3200"/>
          </a:p>
        </p:txBody>
      </p:sp>
      <p:sp>
        <p:nvSpPr>
          <p:cNvPr id="27" name="TextBox 26">
            <a:extLst>
              <a:ext uri="{FF2B5EF4-FFF2-40B4-BE49-F238E27FC236}">
                <a16:creationId xmlns:a16="http://schemas.microsoft.com/office/drawing/2014/main" id="{E0CE66B6-7D7A-D344-AE63-21A60FA01923}"/>
              </a:ext>
            </a:extLst>
          </p:cNvPr>
          <p:cNvSpPr txBox="1"/>
          <p:nvPr/>
        </p:nvSpPr>
        <p:spPr>
          <a:xfrm>
            <a:off x="4914441" y="4602002"/>
            <a:ext cx="1463157" cy="523220"/>
          </a:xfrm>
          <a:prstGeom prst="rect">
            <a:avLst/>
          </a:prstGeom>
          <a:solidFill>
            <a:schemeClr val="bg1"/>
          </a:solidFill>
        </p:spPr>
        <p:txBody>
          <a:bodyPr wrap="none" rtlCol="0">
            <a:spAutoFit/>
          </a:bodyPr>
          <a:lstStyle/>
          <a:p>
            <a:r>
              <a:rPr lang="en-US" sz="2800" dirty="0"/>
              <a:t>Negative</a:t>
            </a:r>
            <a:endParaRPr lang="LID4096" sz="2800"/>
          </a:p>
        </p:txBody>
      </p:sp>
      <p:sp>
        <p:nvSpPr>
          <p:cNvPr id="28" name="TextBox 27">
            <a:extLst>
              <a:ext uri="{FF2B5EF4-FFF2-40B4-BE49-F238E27FC236}">
                <a16:creationId xmlns:a16="http://schemas.microsoft.com/office/drawing/2014/main" id="{5E7A0B2D-B4F0-A642-B9CE-A5D5E0BCCC7B}"/>
              </a:ext>
            </a:extLst>
          </p:cNvPr>
          <p:cNvSpPr txBox="1"/>
          <p:nvPr/>
        </p:nvSpPr>
        <p:spPr>
          <a:xfrm>
            <a:off x="4900334" y="1974404"/>
            <a:ext cx="1477264" cy="584775"/>
          </a:xfrm>
          <a:prstGeom prst="rect">
            <a:avLst/>
          </a:prstGeom>
          <a:solidFill>
            <a:schemeClr val="bg1"/>
          </a:solidFill>
        </p:spPr>
        <p:txBody>
          <a:bodyPr wrap="none" rtlCol="0">
            <a:spAutoFit/>
          </a:bodyPr>
          <a:lstStyle/>
          <a:p>
            <a:r>
              <a:rPr lang="en-US" sz="3200" dirty="0"/>
              <a:t>Positive</a:t>
            </a:r>
            <a:endParaRPr lang="LID4096" sz="3200"/>
          </a:p>
        </p:txBody>
      </p:sp>
    </p:spTree>
    <p:extLst>
      <p:ext uri="{BB962C8B-B14F-4D97-AF65-F5344CB8AC3E}">
        <p14:creationId xmlns:p14="http://schemas.microsoft.com/office/powerpoint/2010/main" val="3885243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FBC148-9593-034E-B82A-19B5BC77690D}"/>
              </a:ext>
            </a:extLst>
          </p:cNvPr>
          <p:cNvSpPr>
            <a:spLocks noGrp="1"/>
          </p:cNvSpPr>
          <p:nvPr>
            <p:ph type="sldNum" sz="quarter" idx="12"/>
          </p:nvPr>
        </p:nvSpPr>
        <p:spPr/>
        <p:txBody>
          <a:bodyPr/>
          <a:lstStyle/>
          <a:p>
            <a:fld id="{CB371760-6FFE-B04B-818A-BF183C55119B}" type="slidenum">
              <a:rPr lang="en-US" smtClean="0"/>
              <a:t>46</a:t>
            </a:fld>
            <a:endParaRPr lang="en-US" dirty="0"/>
          </a:p>
        </p:txBody>
      </p:sp>
      <p:graphicFrame>
        <p:nvGraphicFramePr>
          <p:cNvPr id="5" name="グラフ 18">
            <a:extLst>
              <a:ext uri="{FF2B5EF4-FFF2-40B4-BE49-F238E27FC236}">
                <a16:creationId xmlns:a16="http://schemas.microsoft.com/office/drawing/2014/main" id="{A99EDDDE-92F1-F84D-BC15-01581790BCAD}"/>
              </a:ext>
            </a:extLst>
          </p:cNvPr>
          <p:cNvGraphicFramePr>
            <a:graphicFrameLocks/>
          </p:cNvGraphicFramePr>
          <p:nvPr>
            <p:extLst>
              <p:ext uri="{D42A27DB-BD31-4B8C-83A1-F6EECF244321}">
                <p14:modId xmlns:p14="http://schemas.microsoft.com/office/powerpoint/2010/main" val="1082439956"/>
              </p:ext>
            </p:extLst>
          </p:nvPr>
        </p:nvGraphicFramePr>
        <p:xfrm>
          <a:off x="2830746" y="1544689"/>
          <a:ext cx="6059382" cy="4341047"/>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20">
            <a:extLst>
              <a:ext uri="{FF2B5EF4-FFF2-40B4-BE49-F238E27FC236}">
                <a16:creationId xmlns:a16="http://schemas.microsoft.com/office/drawing/2014/main" id="{BAA26505-74E1-5345-BBC1-7FE567290893}"/>
              </a:ext>
            </a:extLst>
          </p:cNvPr>
          <p:cNvSpPr txBox="1"/>
          <p:nvPr/>
        </p:nvSpPr>
        <p:spPr>
          <a:xfrm>
            <a:off x="2597691" y="5655429"/>
            <a:ext cx="3498309" cy="513217"/>
          </a:xfrm>
          <a:prstGeom prst="rect">
            <a:avLst/>
          </a:prstGeom>
          <a:solidFill>
            <a:schemeClr val="bg1"/>
          </a:solidFill>
        </p:spPr>
        <p:txBody>
          <a:bodyPr wrap="square" rtlCol="0">
            <a:spAutoFit/>
          </a:bodyPr>
          <a:lstStyle/>
          <a:p>
            <a:pPr algn="ctr"/>
            <a:r>
              <a:rPr kumimoji="1" lang="en-US" altLang="ja-JP" sz="2735" dirty="0">
                <a:cs typeface="Times New Roman" panose="02020603050405020304" pitchFamily="18" charset="0"/>
              </a:rPr>
              <a:t>w/o </a:t>
            </a:r>
            <a:r>
              <a:rPr kumimoji="1" lang="en-US" altLang="ja-JP" sz="2735" dirty="0" err="1">
                <a:cs typeface="Times New Roman" panose="02020603050405020304" pitchFamily="18" charset="0"/>
              </a:rPr>
              <a:t>Epaint</a:t>
            </a:r>
            <a:endParaRPr kumimoji="1" lang="ja-JP" altLang="en-US" sz="2735" dirty="0">
              <a:cs typeface="Times New Roman" panose="02020603050405020304" pitchFamily="18" charset="0"/>
            </a:endParaRPr>
          </a:p>
        </p:txBody>
      </p:sp>
      <p:sp>
        <p:nvSpPr>
          <p:cNvPr id="7" name="テキスト ボックス 21">
            <a:extLst>
              <a:ext uri="{FF2B5EF4-FFF2-40B4-BE49-F238E27FC236}">
                <a16:creationId xmlns:a16="http://schemas.microsoft.com/office/drawing/2014/main" id="{4FA1D786-BEDF-DB41-9F80-3E1172C54518}"/>
              </a:ext>
            </a:extLst>
          </p:cNvPr>
          <p:cNvSpPr txBox="1"/>
          <p:nvPr/>
        </p:nvSpPr>
        <p:spPr>
          <a:xfrm>
            <a:off x="6564976" y="5606548"/>
            <a:ext cx="1551964" cy="513217"/>
          </a:xfrm>
          <a:prstGeom prst="rect">
            <a:avLst/>
          </a:prstGeom>
          <a:solidFill>
            <a:schemeClr val="bg1"/>
          </a:solidFill>
        </p:spPr>
        <p:txBody>
          <a:bodyPr wrap="none" rtlCol="0">
            <a:spAutoFit/>
          </a:bodyPr>
          <a:lstStyle/>
          <a:p>
            <a:pPr algn="ctr"/>
            <a:r>
              <a:rPr kumimoji="1" lang="en-US" altLang="ja-JP" sz="2735" dirty="0">
                <a:cs typeface="Times New Roman" panose="02020603050405020304" pitchFamily="18" charset="0"/>
              </a:rPr>
              <a:t>w/ </a:t>
            </a:r>
            <a:r>
              <a:rPr kumimoji="1" lang="en-US" altLang="ja-JP" sz="2735" dirty="0" err="1">
                <a:cs typeface="Times New Roman" panose="02020603050405020304" pitchFamily="18" charset="0"/>
              </a:rPr>
              <a:t>Epaint</a:t>
            </a:r>
            <a:endParaRPr kumimoji="1" lang="ja-JP" altLang="en-US" sz="2735" dirty="0">
              <a:cs typeface="Times New Roman" panose="02020603050405020304" pitchFamily="18" charset="0"/>
            </a:endParaRPr>
          </a:p>
        </p:txBody>
      </p:sp>
      <p:sp>
        <p:nvSpPr>
          <p:cNvPr id="8" name="テキスト ボックス 29">
            <a:extLst>
              <a:ext uri="{FF2B5EF4-FFF2-40B4-BE49-F238E27FC236}">
                <a16:creationId xmlns:a16="http://schemas.microsoft.com/office/drawing/2014/main" id="{794B68BC-75A2-7D4E-801C-E643051373D9}"/>
              </a:ext>
            </a:extLst>
          </p:cNvPr>
          <p:cNvSpPr txBox="1"/>
          <p:nvPr/>
        </p:nvSpPr>
        <p:spPr>
          <a:xfrm>
            <a:off x="4098424" y="3258730"/>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16.6</a:t>
            </a:r>
            <a:endParaRPr kumimoji="1" lang="ja-JP" altLang="en-US" sz="2866" b="1" i="1" dirty="0">
              <a:solidFill>
                <a:schemeClr val="bg1"/>
              </a:solidFill>
              <a:cs typeface="Times New Roman" panose="02020603050405020304" pitchFamily="18" charset="0"/>
            </a:endParaRPr>
          </a:p>
        </p:txBody>
      </p:sp>
      <p:sp>
        <p:nvSpPr>
          <p:cNvPr id="9" name="テキスト ボックス 30">
            <a:extLst>
              <a:ext uri="{FF2B5EF4-FFF2-40B4-BE49-F238E27FC236}">
                <a16:creationId xmlns:a16="http://schemas.microsoft.com/office/drawing/2014/main" id="{C395C0DA-6D9D-6246-B591-E5D06F8292C0}"/>
              </a:ext>
            </a:extLst>
          </p:cNvPr>
          <p:cNvSpPr txBox="1"/>
          <p:nvPr/>
        </p:nvSpPr>
        <p:spPr>
          <a:xfrm>
            <a:off x="6920811" y="3653421"/>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16.7</a:t>
            </a:r>
            <a:endParaRPr kumimoji="1" lang="ja-JP" altLang="en-US" sz="2866" b="1" i="1" dirty="0">
              <a:solidFill>
                <a:schemeClr val="bg1"/>
              </a:solidFill>
              <a:cs typeface="Times New Roman" panose="02020603050405020304" pitchFamily="18" charset="0"/>
            </a:endParaRPr>
          </a:p>
        </p:txBody>
      </p:sp>
      <p:sp>
        <p:nvSpPr>
          <p:cNvPr id="10" name="テキスト ボックス 32">
            <a:extLst>
              <a:ext uri="{FF2B5EF4-FFF2-40B4-BE49-F238E27FC236}">
                <a16:creationId xmlns:a16="http://schemas.microsoft.com/office/drawing/2014/main" id="{DF2CD25D-CD07-BA4E-8322-3FDF3F008925}"/>
              </a:ext>
            </a:extLst>
          </p:cNvPr>
          <p:cNvSpPr txBox="1"/>
          <p:nvPr/>
        </p:nvSpPr>
        <p:spPr>
          <a:xfrm>
            <a:off x="4191393" y="4871119"/>
            <a:ext cx="654346"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5.4</a:t>
            </a:r>
            <a:endParaRPr kumimoji="1" lang="ja-JP" altLang="en-US" sz="2866" b="1" i="1" dirty="0">
              <a:solidFill>
                <a:schemeClr val="bg1"/>
              </a:solidFill>
              <a:cs typeface="Times New Roman" panose="02020603050405020304" pitchFamily="18" charset="0"/>
            </a:endParaRPr>
          </a:p>
        </p:txBody>
      </p:sp>
      <p:sp>
        <p:nvSpPr>
          <p:cNvPr id="11" name="テキスト ボックス 33">
            <a:extLst>
              <a:ext uri="{FF2B5EF4-FFF2-40B4-BE49-F238E27FC236}">
                <a16:creationId xmlns:a16="http://schemas.microsoft.com/office/drawing/2014/main" id="{F64EF71A-AAD8-8C42-ABD1-82C115F6ADDA}"/>
              </a:ext>
            </a:extLst>
          </p:cNvPr>
          <p:cNvSpPr txBox="1"/>
          <p:nvPr/>
        </p:nvSpPr>
        <p:spPr>
          <a:xfrm>
            <a:off x="6926898" y="5078257"/>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2.83</a:t>
            </a:r>
            <a:endParaRPr kumimoji="1" lang="ja-JP" altLang="en-US" sz="2866" b="1" i="1" dirty="0">
              <a:solidFill>
                <a:schemeClr val="bg1"/>
              </a:solidFill>
              <a:cs typeface="Times New Roman" panose="02020603050405020304" pitchFamily="18" charset="0"/>
            </a:endParaRPr>
          </a:p>
        </p:txBody>
      </p:sp>
      <p:grpSp>
        <p:nvGrpSpPr>
          <p:cNvPr id="12" name="グループ化 45">
            <a:extLst>
              <a:ext uri="{FF2B5EF4-FFF2-40B4-BE49-F238E27FC236}">
                <a16:creationId xmlns:a16="http://schemas.microsoft.com/office/drawing/2014/main" id="{198F1BAF-6F6C-7144-8B7F-F92374D8E661}"/>
              </a:ext>
            </a:extLst>
          </p:cNvPr>
          <p:cNvGrpSpPr/>
          <p:nvPr/>
        </p:nvGrpSpPr>
        <p:grpSpPr>
          <a:xfrm>
            <a:off x="8354291" y="1718203"/>
            <a:ext cx="3448792" cy="881986"/>
            <a:chOff x="3320955" y="83273"/>
            <a:chExt cx="1323833" cy="338554"/>
          </a:xfrm>
        </p:grpSpPr>
        <p:sp>
          <p:nvSpPr>
            <p:cNvPr id="13" name="正方形/長方形 24">
              <a:extLst>
                <a:ext uri="{FF2B5EF4-FFF2-40B4-BE49-F238E27FC236}">
                  <a16:creationId xmlns:a16="http://schemas.microsoft.com/office/drawing/2014/main" id="{85193357-9EF5-EF49-AF3B-4DED9F50EF75}"/>
                </a:ext>
              </a:extLst>
            </p:cNvPr>
            <p:cNvSpPr/>
            <p:nvPr/>
          </p:nvSpPr>
          <p:spPr>
            <a:xfrm>
              <a:off x="3320955" y="83273"/>
              <a:ext cx="1323833" cy="3385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14" name="テキスト ボックス 22">
              <a:extLst>
                <a:ext uri="{FF2B5EF4-FFF2-40B4-BE49-F238E27FC236}">
                  <a16:creationId xmlns:a16="http://schemas.microsoft.com/office/drawing/2014/main" id="{5F4E0F9A-C642-634C-8013-4AB34BF4FBFA}"/>
                </a:ext>
              </a:extLst>
            </p:cNvPr>
            <p:cNvSpPr txBox="1"/>
            <p:nvPr/>
          </p:nvSpPr>
          <p:spPr>
            <a:xfrm>
              <a:off x="3617744" y="115181"/>
              <a:ext cx="955099" cy="281669"/>
            </a:xfrm>
            <a:prstGeom prst="rect">
              <a:avLst/>
            </a:prstGeom>
            <a:noFill/>
          </p:spPr>
          <p:txBody>
            <a:bodyPr wrap="none" rtlCol="0">
              <a:spAutoFit/>
            </a:bodyPr>
            <a:lstStyle/>
            <a:p>
              <a:r>
                <a:rPr kumimoji="1" lang="en-US" altLang="ja-JP" sz="2084" dirty="0">
                  <a:cs typeface="Times New Roman" panose="02020603050405020304" pitchFamily="18" charset="0"/>
                </a:rPr>
                <a:t>: Manual</a:t>
              </a:r>
            </a:p>
            <a:p>
              <a:r>
                <a:rPr kumimoji="1" lang="en-US" altLang="ja-JP" sz="2084" dirty="0">
                  <a:cs typeface="Times New Roman" panose="02020603050405020304" pitchFamily="18" charset="0"/>
                </a:rPr>
                <a:t>: Viewpoint Selection</a:t>
              </a:r>
              <a:endParaRPr kumimoji="1" lang="ja-JP" altLang="en-US" sz="2084" dirty="0">
                <a:cs typeface="Times New Roman" panose="02020603050405020304" pitchFamily="18" charset="0"/>
              </a:endParaRPr>
            </a:p>
          </p:txBody>
        </p:sp>
        <p:sp>
          <p:nvSpPr>
            <p:cNvPr id="15" name="正方形/長方形 23">
              <a:extLst>
                <a:ext uri="{FF2B5EF4-FFF2-40B4-BE49-F238E27FC236}">
                  <a16:creationId xmlns:a16="http://schemas.microsoft.com/office/drawing/2014/main" id="{F367C047-6093-9842-9926-DE38183A0E93}"/>
                </a:ext>
              </a:extLst>
            </p:cNvPr>
            <p:cNvSpPr/>
            <p:nvPr/>
          </p:nvSpPr>
          <p:spPr>
            <a:xfrm>
              <a:off x="3435532" y="170079"/>
              <a:ext cx="182212" cy="61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16" name="正方形/長方形 26">
              <a:extLst>
                <a:ext uri="{FF2B5EF4-FFF2-40B4-BE49-F238E27FC236}">
                  <a16:creationId xmlns:a16="http://schemas.microsoft.com/office/drawing/2014/main" id="{C481ADBF-EC64-604F-8408-6A36349387DE}"/>
                </a:ext>
              </a:extLst>
            </p:cNvPr>
            <p:cNvSpPr/>
            <p:nvPr/>
          </p:nvSpPr>
          <p:spPr>
            <a:xfrm>
              <a:off x="3435532" y="289941"/>
              <a:ext cx="182212" cy="6180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grpSp>
      <p:sp>
        <p:nvSpPr>
          <p:cNvPr id="18" name="Title 1">
            <a:extLst>
              <a:ext uri="{FF2B5EF4-FFF2-40B4-BE49-F238E27FC236}">
                <a16:creationId xmlns:a16="http://schemas.microsoft.com/office/drawing/2014/main" id="{6234F590-EAD0-694F-97E1-1562B62E99D3}"/>
              </a:ext>
            </a:extLst>
          </p:cNvPr>
          <p:cNvSpPr>
            <a:spLocks noGrp="1"/>
          </p:cNvSpPr>
          <p:nvPr>
            <p:ph type="title"/>
          </p:nvPr>
        </p:nvSpPr>
        <p:spPr>
          <a:xfrm>
            <a:off x="838200" y="365125"/>
            <a:ext cx="7516091" cy="1325563"/>
          </a:xfrm>
        </p:spPr>
        <p:txBody>
          <a:bodyPr/>
          <a:lstStyle/>
          <a:p>
            <a:r>
              <a:rPr lang="en-US" dirty="0"/>
              <a:t>Task2: w/o </a:t>
            </a:r>
            <a:r>
              <a:rPr lang="en-US" dirty="0" err="1"/>
              <a:t>Epaint</a:t>
            </a:r>
            <a:r>
              <a:rPr lang="en-US" dirty="0"/>
              <a:t> vs w/ </a:t>
            </a:r>
            <a:r>
              <a:rPr lang="en-US" dirty="0" err="1"/>
              <a:t>Epaint</a:t>
            </a:r>
            <a:endParaRPr lang="en-US" dirty="0"/>
          </a:p>
        </p:txBody>
      </p:sp>
      <p:sp>
        <p:nvSpPr>
          <p:cNvPr id="20" name="TextBox 19">
            <a:extLst>
              <a:ext uri="{FF2B5EF4-FFF2-40B4-BE49-F238E27FC236}">
                <a16:creationId xmlns:a16="http://schemas.microsoft.com/office/drawing/2014/main" id="{5BF6B4FF-241F-EB4C-825E-B27B6684FE87}"/>
              </a:ext>
            </a:extLst>
          </p:cNvPr>
          <p:cNvSpPr txBox="1"/>
          <p:nvPr/>
        </p:nvSpPr>
        <p:spPr>
          <a:xfrm>
            <a:off x="1516726" y="6173783"/>
            <a:ext cx="10096500" cy="523220"/>
          </a:xfrm>
          <a:prstGeom prst="rect">
            <a:avLst/>
          </a:prstGeom>
          <a:noFill/>
        </p:spPr>
        <p:txBody>
          <a:bodyPr wrap="square" rtlCol="0">
            <a:spAutoFit/>
          </a:bodyPr>
          <a:lstStyle/>
          <a:p>
            <a:r>
              <a:rPr lang="en-US" sz="2800" dirty="0"/>
              <a:t>Average of manual control and viewpoint selection operation</a:t>
            </a:r>
          </a:p>
        </p:txBody>
      </p:sp>
      <p:sp>
        <p:nvSpPr>
          <p:cNvPr id="17" name="TextBox 16">
            <a:extLst>
              <a:ext uri="{FF2B5EF4-FFF2-40B4-BE49-F238E27FC236}">
                <a16:creationId xmlns:a16="http://schemas.microsoft.com/office/drawing/2014/main" id="{DC3A9401-1C87-C447-8831-A39ED391A83E}"/>
              </a:ext>
            </a:extLst>
          </p:cNvPr>
          <p:cNvSpPr txBox="1"/>
          <p:nvPr/>
        </p:nvSpPr>
        <p:spPr>
          <a:xfrm>
            <a:off x="576345" y="1478200"/>
            <a:ext cx="2366549" cy="707886"/>
          </a:xfrm>
          <a:prstGeom prst="rect">
            <a:avLst/>
          </a:prstGeom>
          <a:noFill/>
        </p:spPr>
        <p:txBody>
          <a:bodyPr wrap="square" rtlCol="0">
            <a:spAutoFit/>
          </a:bodyPr>
          <a:lstStyle/>
          <a:p>
            <a:pPr algn="r"/>
            <a:r>
              <a:rPr lang="en-US" sz="2000" dirty="0"/>
              <a:t>Viewpoint Selection Operation</a:t>
            </a:r>
            <a:endParaRPr lang="LID4096" sz="2000"/>
          </a:p>
        </p:txBody>
      </p:sp>
    </p:spTree>
    <p:extLst>
      <p:ext uri="{BB962C8B-B14F-4D97-AF65-F5344CB8AC3E}">
        <p14:creationId xmlns:p14="http://schemas.microsoft.com/office/powerpoint/2010/main" val="130191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6C46-01D6-1A4D-9D3E-66ABCFACB6DD}"/>
              </a:ext>
            </a:extLst>
          </p:cNvPr>
          <p:cNvSpPr>
            <a:spLocks noGrp="1"/>
          </p:cNvSpPr>
          <p:nvPr>
            <p:ph type="title"/>
          </p:nvPr>
        </p:nvSpPr>
        <p:spPr/>
        <p:txBody>
          <a:bodyPr/>
          <a:lstStyle/>
          <a:p>
            <a:r>
              <a:rPr lang="en-US" dirty="0"/>
              <a:t>Comments (Summary)</a:t>
            </a:r>
          </a:p>
        </p:txBody>
      </p:sp>
      <p:sp>
        <p:nvSpPr>
          <p:cNvPr id="3" name="Content Placeholder 2">
            <a:extLst>
              <a:ext uri="{FF2B5EF4-FFF2-40B4-BE49-F238E27FC236}">
                <a16:creationId xmlns:a16="http://schemas.microsoft.com/office/drawing/2014/main" id="{C0D5A2BA-1508-FD44-A397-306B877086A4}"/>
              </a:ext>
            </a:extLst>
          </p:cNvPr>
          <p:cNvSpPr>
            <a:spLocks noGrp="1"/>
          </p:cNvSpPr>
          <p:nvPr>
            <p:ph idx="1"/>
          </p:nvPr>
        </p:nvSpPr>
        <p:spPr>
          <a:xfrm>
            <a:off x="838200" y="1717168"/>
            <a:ext cx="10515600" cy="3885284"/>
          </a:xfrm>
        </p:spPr>
        <p:txBody>
          <a:bodyPr>
            <a:noAutofit/>
          </a:bodyPr>
          <a:lstStyle/>
          <a:p>
            <a:r>
              <a:rPr lang="en-US" sz="3200" dirty="0"/>
              <a:t>P1: It was </a:t>
            </a:r>
            <a:r>
              <a:rPr lang="en-US" sz="3200" b="1" dirty="0"/>
              <a:t>easier to interactively find best viewpoints </a:t>
            </a:r>
            <a:r>
              <a:rPr lang="en-US" sz="3200" dirty="0"/>
              <a:t>without slight adjustments.</a:t>
            </a:r>
          </a:p>
          <a:p>
            <a:r>
              <a:rPr lang="en-US" sz="3200" dirty="0"/>
              <a:t>P2: The viewpoint candidates are </a:t>
            </a:r>
            <a:r>
              <a:rPr lang="en-US" sz="3200" b="1" dirty="0"/>
              <a:t>very useful for understanding the shape of the 3D models </a:t>
            </a:r>
            <a:r>
              <a:rPr lang="en-US" sz="3200" dirty="0"/>
              <a:t>and current textured results at painting time.</a:t>
            </a:r>
          </a:p>
          <a:p>
            <a:r>
              <a:rPr lang="en-US" sz="3200" dirty="0"/>
              <a:t>P3: I wanted to </a:t>
            </a:r>
            <a:r>
              <a:rPr lang="en-US" sz="3200" b="1" dirty="0"/>
              <a:t>directly customize the viewpoint candidates</a:t>
            </a:r>
            <a:r>
              <a:rPr lang="en-US" sz="3200" dirty="0"/>
              <a:t>, for example, the opposite side of the current viewpoints.</a:t>
            </a:r>
          </a:p>
        </p:txBody>
      </p:sp>
      <p:sp>
        <p:nvSpPr>
          <p:cNvPr id="4" name="Slide Number Placeholder 3">
            <a:extLst>
              <a:ext uri="{FF2B5EF4-FFF2-40B4-BE49-F238E27FC236}">
                <a16:creationId xmlns:a16="http://schemas.microsoft.com/office/drawing/2014/main" id="{D7E82344-2BEC-C443-BC6E-CD02CE5BC762}"/>
              </a:ext>
            </a:extLst>
          </p:cNvPr>
          <p:cNvSpPr>
            <a:spLocks noGrp="1"/>
          </p:cNvSpPr>
          <p:nvPr>
            <p:ph type="sldNum" sz="quarter" idx="12"/>
          </p:nvPr>
        </p:nvSpPr>
        <p:spPr/>
        <p:txBody>
          <a:bodyPr/>
          <a:lstStyle/>
          <a:p>
            <a:fld id="{CB371760-6FFE-B04B-818A-BF183C55119B}" type="slidenum">
              <a:rPr lang="en-US" smtClean="0"/>
              <a:t>47</a:t>
            </a:fld>
            <a:endParaRPr lang="en-US" dirty="0"/>
          </a:p>
        </p:txBody>
      </p:sp>
    </p:spTree>
    <p:extLst>
      <p:ext uri="{BB962C8B-B14F-4D97-AF65-F5344CB8AC3E}">
        <p14:creationId xmlns:p14="http://schemas.microsoft.com/office/powerpoint/2010/main" val="2026201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B52B-8D33-924B-A4F3-85431E8283F8}"/>
              </a:ext>
            </a:extLst>
          </p:cNvPr>
          <p:cNvSpPr>
            <a:spLocks noGrp="1"/>
          </p:cNvSpPr>
          <p:nvPr>
            <p:ph type="title"/>
          </p:nvPr>
        </p:nvSpPr>
        <p:spPr/>
        <p:txBody>
          <a:bodyPr/>
          <a:lstStyle/>
          <a:p>
            <a:r>
              <a:rPr lang="en-US" dirty="0"/>
              <a:t>Limitations/Future Work</a:t>
            </a:r>
          </a:p>
        </p:txBody>
      </p:sp>
      <p:sp>
        <p:nvSpPr>
          <p:cNvPr id="3" name="Content Placeholder 2">
            <a:extLst>
              <a:ext uri="{FF2B5EF4-FFF2-40B4-BE49-F238E27FC236}">
                <a16:creationId xmlns:a16="http://schemas.microsoft.com/office/drawing/2014/main" id="{FC67B232-6FFF-3248-86F4-DF6D2F80322E}"/>
              </a:ext>
            </a:extLst>
          </p:cNvPr>
          <p:cNvSpPr>
            <a:spLocks noGrp="1"/>
          </p:cNvSpPr>
          <p:nvPr>
            <p:ph idx="1"/>
          </p:nvPr>
        </p:nvSpPr>
        <p:spPr>
          <a:xfrm>
            <a:off x="268141" y="4384218"/>
            <a:ext cx="4446494" cy="1598593"/>
          </a:xfrm>
        </p:spPr>
        <p:txBody>
          <a:bodyPr>
            <a:normAutofit/>
          </a:bodyPr>
          <a:lstStyle/>
          <a:p>
            <a:pPr marL="0" indent="0">
              <a:buNone/>
            </a:pPr>
            <a:r>
              <a:rPr lang="en-US" sz="3200" dirty="0"/>
              <a:t>Refine when the pixel color is different from neighbors</a:t>
            </a:r>
          </a:p>
        </p:txBody>
      </p:sp>
      <p:sp>
        <p:nvSpPr>
          <p:cNvPr id="4" name="Slide Number Placeholder 3">
            <a:extLst>
              <a:ext uri="{FF2B5EF4-FFF2-40B4-BE49-F238E27FC236}">
                <a16:creationId xmlns:a16="http://schemas.microsoft.com/office/drawing/2014/main" id="{73BBC722-0939-6F4F-AB99-C62579A4278C}"/>
              </a:ext>
            </a:extLst>
          </p:cNvPr>
          <p:cNvSpPr>
            <a:spLocks noGrp="1"/>
          </p:cNvSpPr>
          <p:nvPr>
            <p:ph type="sldNum" sz="quarter" idx="12"/>
          </p:nvPr>
        </p:nvSpPr>
        <p:spPr/>
        <p:txBody>
          <a:bodyPr/>
          <a:lstStyle/>
          <a:p>
            <a:fld id="{CB371760-6FFE-B04B-818A-BF183C55119B}" type="slidenum">
              <a:rPr lang="en-US" smtClean="0"/>
              <a:t>48</a:t>
            </a:fld>
            <a:endParaRPr lang="en-US"/>
          </a:p>
        </p:txBody>
      </p:sp>
      <p:pic>
        <p:nvPicPr>
          <p:cNvPr id="6" name="Picture 5" descr="A close up of a womans face&#10;&#10;Description automatically generated">
            <a:extLst>
              <a:ext uri="{FF2B5EF4-FFF2-40B4-BE49-F238E27FC236}">
                <a16:creationId xmlns:a16="http://schemas.microsoft.com/office/drawing/2014/main" id="{562A069B-619D-3A42-A68B-8C0C17F58CC7}"/>
              </a:ext>
            </a:extLst>
          </p:cNvPr>
          <p:cNvPicPr>
            <a:picLocks noChangeAspect="1"/>
          </p:cNvPicPr>
          <p:nvPr/>
        </p:nvPicPr>
        <p:blipFill>
          <a:blip r:embed="rId3"/>
          <a:stretch>
            <a:fillRect/>
          </a:stretch>
        </p:blipFill>
        <p:spPr>
          <a:xfrm>
            <a:off x="4597070" y="1530522"/>
            <a:ext cx="3338971" cy="2604397"/>
          </a:xfrm>
          <a:prstGeom prst="rect">
            <a:avLst/>
          </a:prstGeom>
        </p:spPr>
      </p:pic>
      <p:sp>
        <p:nvSpPr>
          <p:cNvPr id="7" name="TextBox 6">
            <a:extLst>
              <a:ext uri="{FF2B5EF4-FFF2-40B4-BE49-F238E27FC236}">
                <a16:creationId xmlns:a16="http://schemas.microsoft.com/office/drawing/2014/main" id="{A30ED6CE-7F1A-D542-9501-F3D3F814FB64}"/>
              </a:ext>
            </a:extLst>
          </p:cNvPr>
          <p:cNvSpPr txBox="1"/>
          <p:nvPr/>
        </p:nvSpPr>
        <p:spPr>
          <a:xfrm>
            <a:off x="4510723" y="4327204"/>
            <a:ext cx="4108949" cy="2000548"/>
          </a:xfrm>
          <a:prstGeom prst="rect">
            <a:avLst/>
          </a:prstGeom>
          <a:noFill/>
        </p:spPr>
        <p:txBody>
          <a:bodyPr wrap="square" rtlCol="0">
            <a:spAutoFit/>
          </a:bodyPr>
          <a:lstStyle/>
          <a:p>
            <a:r>
              <a:rPr lang="en-US" sz="3200" dirty="0"/>
              <a:t>Utilize history for viewpoint suggestion</a:t>
            </a:r>
          </a:p>
          <a:p>
            <a:r>
              <a:rPr lang="en-US" sz="2000" dirty="0"/>
              <a:t>History Assisted View Authoring for 3D Models</a:t>
            </a:r>
          </a:p>
          <a:p>
            <a:r>
              <a:rPr lang="en-US" sz="2000" dirty="0"/>
              <a:t>[Chen et al. CHI 2014]</a:t>
            </a:r>
            <a:endParaRPr lang="LID4096" sz="2000"/>
          </a:p>
        </p:txBody>
      </p:sp>
      <p:pic>
        <p:nvPicPr>
          <p:cNvPr id="10" name="Picture 9">
            <a:extLst>
              <a:ext uri="{FF2B5EF4-FFF2-40B4-BE49-F238E27FC236}">
                <a16:creationId xmlns:a16="http://schemas.microsoft.com/office/drawing/2014/main" id="{4A7CA14F-A5B5-4643-8904-6DC6053C5E1B}"/>
              </a:ext>
            </a:extLst>
          </p:cNvPr>
          <p:cNvPicPr>
            <a:picLocks noChangeAspect="1"/>
          </p:cNvPicPr>
          <p:nvPr/>
        </p:nvPicPr>
        <p:blipFill>
          <a:blip r:embed="rId4"/>
          <a:stretch>
            <a:fillRect/>
          </a:stretch>
        </p:blipFill>
        <p:spPr>
          <a:xfrm>
            <a:off x="577121" y="1723251"/>
            <a:ext cx="3434088" cy="2300268"/>
          </a:xfrm>
          <a:prstGeom prst="rect">
            <a:avLst/>
          </a:prstGeom>
        </p:spPr>
      </p:pic>
      <p:sp>
        <p:nvSpPr>
          <p:cNvPr id="16" name="Oval 15">
            <a:extLst>
              <a:ext uri="{FF2B5EF4-FFF2-40B4-BE49-F238E27FC236}">
                <a16:creationId xmlns:a16="http://schemas.microsoft.com/office/drawing/2014/main" id="{3E23AD40-9199-7A4F-A414-80DD99A1CFCD}"/>
              </a:ext>
            </a:extLst>
          </p:cNvPr>
          <p:cNvSpPr/>
          <p:nvPr/>
        </p:nvSpPr>
        <p:spPr>
          <a:xfrm>
            <a:off x="2724890" y="2399640"/>
            <a:ext cx="967824" cy="11382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C7570DD-CDB4-F44F-A222-E6D960F5BBA3}"/>
              </a:ext>
            </a:extLst>
          </p:cNvPr>
          <p:cNvSpPr txBox="1"/>
          <p:nvPr/>
        </p:nvSpPr>
        <p:spPr>
          <a:xfrm>
            <a:off x="8507506" y="4346841"/>
            <a:ext cx="3706719" cy="1077218"/>
          </a:xfrm>
          <a:prstGeom prst="rect">
            <a:avLst/>
          </a:prstGeom>
          <a:noFill/>
        </p:spPr>
        <p:txBody>
          <a:bodyPr wrap="square" rtlCol="0">
            <a:spAutoFit/>
          </a:bodyPr>
          <a:lstStyle/>
          <a:p>
            <a:r>
              <a:rPr lang="en-US" sz="3200" dirty="0"/>
              <a:t>Support multi-layer texture painting</a:t>
            </a:r>
          </a:p>
        </p:txBody>
      </p:sp>
      <p:sp>
        <p:nvSpPr>
          <p:cNvPr id="12" name="Rectangle 11">
            <a:extLst>
              <a:ext uri="{FF2B5EF4-FFF2-40B4-BE49-F238E27FC236}">
                <a16:creationId xmlns:a16="http://schemas.microsoft.com/office/drawing/2014/main" id="{A737E456-DB7D-1249-A323-83A52AEF784A}"/>
              </a:ext>
            </a:extLst>
          </p:cNvPr>
          <p:cNvSpPr/>
          <p:nvPr/>
        </p:nvSpPr>
        <p:spPr>
          <a:xfrm>
            <a:off x="8978875" y="3094622"/>
            <a:ext cx="2762423" cy="1181733"/>
          </a:xfrm>
          <a:prstGeom prst="rect">
            <a:avLst/>
          </a:prstGeom>
          <a:scene3d>
            <a:camera prst="orthographicFront">
              <a:rot lat="18096486" lon="2444170" rev="1942445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1" name="Graphic 20" descr="Brontosaurus">
            <a:extLst>
              <a:ext uri="{FF2B5EF4-FFF2-40B4-BE49-F238E27FC236}">
                <a16:creationId xmlns:a16="http://schemas.microsoft.com/office/drawing/2014/main" id="{1B7219F5-60F2-AF42-81DA-B42B16C63F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3541" y="3200811"/>
            <a:ext cx="914400" cy="914400"/>
          </a:xfrm>
          <a:prstGeom prst="rect">
            <a:avLst/>
          </a:prstGeom>
          <a:scene3d>
            <a:camera prst="orthographicFront">
              <a:rot lat="18580097" lon="1943868" rev="20037978"/>
            </a:camera>
            <a:lightRig rig="threePt" dir="t"/>
          </a:scene3d>
        </p:spPr>
      </p:pic>
      <p:sp>
        <p:nvSpPr>
          <p:cNvPr id="22" name="Rectangle 21">
            <a:extLst>
              <a:ext uri="{FF2B5EF4-FFF2-40B4-BE49-F238E27FC236}">
                <a16:creationId xmlns:a16="http://schemas.microsoft.com/office/drawing/2014/main" id="{F88D2E90-6025-0748-B6E7-6254213E5469}"/>
              </a:ext>
            </a:extLst>
          </p:cNvPr>
          <p:cNvSpPr/>
          <p:nvPr/>
        </p:nvSpPr>
        <p:spPr>
          <a:xfrm>
            <a:off x="8978874" y="2314771"/>
            <a:ext cx="2762423" cy="1181733"/>
          </a:xfrm>
          <a:prstGeom prst="rect">
            <a:avLst/>
          </a:prstGeom>
          <a:solidFill>
            <a:schemeClr val="accent1">
              <a:lumMod val="60000"/>
              <a:lumOff val="40000"/>
            </a:schemeClr>
          </a:solidFill>
          <a:scene3d>
            <a:camera prst="orthographicFront">
              <a:rot lat="18096486" lon="2444170" rev="1942445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Rectangle 22">
            <a:extLst>
              <a:ext uri="{FF2B5EF4-FFF2-40B4-BE49-F238E27FC236}">
                <a16:creationId xmlns:a16="http://schemas.microsoft.com/office/drawing/2014/main" id="{8E49A242-F661-4F46-B71D-DAE6301C8597}"/>
              </a:ext>
            </a:extLst>
          </p:cNvPr>
          <p:cNvSpPr/>
          <p:nvPr/>
        </p:nvSpPr>
        <p:spPr>
          <a:xfrm>
            <a:off x="8978875" y="1441246"/>
            <a:ext cx="2762423" cy="1181733"/>
          </a:xfrm>
          <a:prstGeom prst="rect">
            <a:avLst/>
          </a:prstGeom>
          <a:solidFill>
            <a:schemeClr val="accent1">
              <a:lumMod val="20000"/>
              <a:lumOff val="80000"/>
            </a:schemeClr>
          </a:solidFill>
          <a:scene3d>
            <a:camera prst="orthographicFront">
              <a:rot lat="18096486" lon="2444170" rev="1942445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5" name="Graphic 24" descr="Hummingbird">
            <a:extLst>
              <a:ext uri="{FF2B5EF4-FFF2-40B4-BE49-F238E27FC236}">
                <a16:creationId xmlns:a16="http://schemas.microsoft.com/office/drawing/2014/main" id="{27A704CD-3102-CA4C-A831-5E75B6EF11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3697" y="2434258"/>
            <a:ext cx="914400" cy="914400"/>
          </a:xfrm>
          <a:prstGeom prst="rect">
            <a:avLst/>
          </a:prstGeom>
          <a:scene3d>
            <a:camera prst="orthographicFront">
              <a:rot lat="18614292" lon="463469" rev="21271520"/>
            </a:camera>
            <a:lightRig rig="threePt" dir="t"/>
          </a:scene3d>
        </p:spPr>
      </p:pic>
      <p:pic>
        <p:nvPicPr>
          <p:cNvPr id="27" name="Graphic 26" descr="Turtle">
            <a:extLst>
              <a:ext uri="{FF2B5EF4-FFF2-40B4-BE49-F238E27FC236}">
                <a16:creationId xmlns:a16="http://schemas.microsoft.com/office/drawing/2014/main" id="{5A370091-AE66-594B-A9A4-DDAE4966C9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46229" y="1542842"/>
            <a:ext cx="914400" cy="914400"/>
          </a:xfrm>
          <a:prstGeom prst="rect">
            <a:avLst/>
          </a:prstGeom>
          <a:scene3d>
            <a:camera prst="orthographicFront">
              <a:rot lat="19297146" lon="1156739" rev="20864814"/>
            </a:camera>
            <a:lightRig rig="threePt" dir="t"/>
          </a:scene3d>
        </p:spPr>
      </p:pic>
    </p:spTree>
    <p:extLst>
      <p:ext uri="{BB962C8B-B14F-4D97-AF65-F5344CB8AC3E}">
        <p14:creationId xmlns:p14="http://schemas.microsoft.com/office/powerpoint/2010/main" val="1533125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BF32-3229-F949-9396-4CD180BBA970}"/>
              </a:ext>
            </a:extLst>
          </p:cNvPr>
          <p:cNvSpPr>
            <a:spLocks noGrp="1"/>
          </p:cNvSpPr>
          <p:nvPr>
            <p:ph type="title"/>
          </p:nvPr>
        </p:nvSpPr>
        <p:spPr/>
        <p:txBody>
          <a:bodyPr/>
          <a:lstStyle/>
          <a:p>
            <a:r>
              <a:rPr lang="en-US" dirty="0"/>
              <a:t>Conclusion</a:t>
            </a:r>
            <a:endParaRPr lang="LID4096"/>
          </a:p>
        </p:txBody>
      </p:sp>
      <p:sp>
        <p:nvSpPr>
          <p:cNvPr id="4" name="Slide Number Placeholder 3">
            <a:extLst>
              <a:ext uri="{FF2B5EF4-FFF2-40B4-BE49-F238E27FC236}">
                <a16:creationId xmlns:a16="http://schemas.microsoft.com/office/drawing/2014/main" id="{D581AC21-4081-9748-88FA-E27E12E4A6B3}"/>
              </a:ext>
            </a:extLst>
          </p:cNvPr>
          <p:cNvSpPr>
            <a:spLocks noGrp="1"/>
          </p:cNvSpPr>
          <p:nvPr>
            <p:ph type="sldNum" sz="quarter" idx="12"/>
          </p:nvPr>
        </p:nvSpPr>
        <p:spPr/>
        <p:txBody>
          <a:bodyPr/>
          <a:lstStyle/>
          <a:p>
            <a:fld id="{CB371760-6FFE-B04B-818A-BF183C55119B}" type="slidenum">
              <a:rPr lang="en-US" smtClean="0"/>
              <a:t>49</a:t>
            </a:fld>
            <a:endParaRPr lang="en-US"/>
          </a:p>
        </p:txBody>
      </p:sp>
      <p:pic>
        <p:nvPicPr>
          <p:cNvPr id="13" name="図 55">
            <a:extLst>
              <a:ext uri="{FF2B5EF4-FFF2-40B4-BE49-F238E27FC236}">
                <a16:creationId xmlns:a16="http://schemas.microsoft.com/office/drawing/2014/main" id="{35D92352-4C9F-6D44-9BE9-4CF565A98CBB}"/>
              </a:ext>
            </a:extLst>
          </p:cNvPr>
          <p:cNvPicPr>
            <a:picLocks noChangeAspect="1"/>
          </p:cNvPicPr>
          <p:nvPr/>
        </p:nvPicPr>
        <p:blipFill>
          <a:blip r:embed="rId3"/>
          <a:stretch>
            <a:fillRect/>
          </a:stretch>
        </p:blipFill>
        <p:spPr>
          <a:xfrm>
            <a:off x="204111" y="2069786"/>
            <a:ext cx="3702251" cy="1868134"/>
          </a:xfrm>
          <a:prstGeom prst="rect">
            <a:avLst/>
          </a:prstGeom>
        </p:spPr>
      </p:pic>
      <p:sp>
        <p:nvSpPr>
          <p:cNvPr id="14" name="正方形/長方形 38">
            <a:extLst>
              <a:ext uri="{FF2B5EF4-FFF2-40B4-BE49-F238E27FC236}">
                <a16:creationId xmlns:a16="http://schemas.microsoft.com/office/drawing/2014/main" id="{D5C99DA2-C27D-AF45-84CC-53AAECA22CA2}"/>
              </a:ext>
            </a:extLst>
          </p:cNvPr>
          <p:cNvSpPr/>
          <p:nvPr/>
        </p:nvSpPr>
        <p:spPr>
          <a:xfrm>
            <a:off x="3099721" y="2086076"/>
            <a:ext cx="771939" cy="1868135"/>
          </a:xfrm>
          <a:prstGeom prst="rect">
            <a:avLst/>
          </a:pr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grpSp>
        <p:nvGrpSpPr>
          <p:cNvPr id="15" name="グループ化 40">
            <a:extLst>
              <a:ext uri="{FF2B5EF4-FFF2-40B4-BE49-F238E27FC236}">
                <a16:creationId xmlns:a16="http://schemas.microsoft.com/office/drawing/2014/main" id="{1788E5E4-7157-244B-80E7-E1DCD3244355}"/>
              </a:ext>
            </a:extLst>
          </p:cNvPr>
          <p:cNvGrpSpPr/>
          <p:nvPr/>
        </p:nvGrpSpPr>
        <p:grpSpPr>
          <a:xfrm>
            <a:off x="3099721" y="2499515"/>
            <a:ext cx="998972" cy="906298"/>
            <a:chOff x="3975632" y="658426"/>
            <a:chExt cx="706702" cy="784213"/>
          </a:xfrm>
        </p:grpSpPr>
        <p:sp>
          <p:nvSpPr>
            <p:cNvPr id="16" name="Right Arrow 25">
              <a:extLst>
                <a:ext uri="{FF2B5EF4-FFF2-40B4-BE49-F238E27FC236}">
                  <a16:creationId xmlns:a16="http://schemas.microsoft.com/office/drawing/2014/main" id="{EBF51997-59CB-644A-BFC4-3F83C44ECFF9}"/>
                </a:ext>
              </a:extLst>
            </p:cNvPr>
            <p:cNvSpPr/>
            <p:nvPr/>
          </p:nvSpPr>
          <p:spPr>
            <a:xfrm rot="14484507">
              <a:off x="4220615" y="1083684"/>
              <a:ext cx="480103" cy="237808"/>
            </a:xfrm>
            <a:prstGeom prst="rightArrow">
              <a:avLst>
                <a:gd name="adj1" fmla="val 27538"/>
                <a:gd name="adj2" fmla="val 11064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17" name="Rectangle 28">
              <a:extLst>
                <a:ext uri="{FF2B5EF4-FFF2-40B4-BE49-F238E27FC236}">
                  <a16:creationId xmlns:a16="http://schemas.microsoft.com/office/drawing/2014/main" id="{6662A259-534B-EE4E-9862-8BFF884F3A86}"/>
                </a:ext>
              </a:extLst>
            </p:cNvPr>
            <p:cNvSpPr/>
            <p:nvPr/>
          </p:nvSpPr>
          <p:spPr>
            <a:xfrm rot="2594087">
              <a:off x="4456395" y="658426"/>
              <a:ext cx="34832" cy="285881"/>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18" name="Rectangle 29">
              <a:extLst>
                <a:ext uri="{FF2B5EF4-FFF2-40B4-BE49-F238E27FC236}">
                  <a16:creationId xmlns:a16="http://schemas.microsoft.com/office/drawing/2014/main" id="{D3F03AF4-F247-7E42-874D-09BBFEA155E3}"/>
                </a:ext>
              </a:extLst>
            </p:cNvPr>
            <p:cNvSpPr/>
            <p:nvPr/>
          </p:nvSpPr>
          <p:spPr>
            <a:xfrm rot="4189229">
              <a:off x="4525185" y="771880"/>
              <a:ext cx="35749" cy="278549"/>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19" name="Rectangle 28">
              <a:extLst>
                <a:ext uri="{FF2B5EF4-FFF2-40B4-BE49-F238E27FC236}">
                  <a16:creationId xmlns:a16="http://schemas.microsoft.com/office/drawing/2014/main" id="{F79DAD30-B337-1348-BF6A-90A238FC78EA}"/>
                </a:ext>
              </a:extLst>
            </p:cNvPr>
            <p:cNvSpPr/>
            <p:nvPr/>
          </p:nvSpPr>
          <p:spPr>
            <a:xfrm rot="13396804">
              <a:off x="4166653" y="984596"/>
              <a:ext cx="34832" cy="285881"/>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sp>
          <p:nvSpPr>
            <p:cNvPr id="20" name="Rectangle 29">
              <a:extLst>
                <a:ext uri="{FF2B5EF4-FFF2-40B4-BE49-F238E27FC236}">
                  <a16:creationId xmlns:a16="http://schemas.microsoft.com/office/drawing/2014/main" id="{7CB67655-A8B3-174D-A55E-5AF44F771475}"/>
                </a:ext>
              </a:extLst>
            </p:cNvPr>
            <p:cNvSpPr/>
            <p:nvPr/>
          </p:nvSpPr>
          <p:spPr>
            <a:xfrm rot="14991946">
              <a:off x="4097032" y="878419"/>
              <a:ext cx="35749" cy="278549"/>
            </a:xfrm>
            <a:prstGeom prst="rect">
              <a:avLst/>
            </a:prstGeom>
            <a:solidFill>
              <a:srgbClr val="00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89"/>
            </a:p>
          </p:txBody>
        </p:sp>
      </p:grpSp>
      <p:sp>
        <p:nvSpPr>
          <p:cNvPr id="23" name="TextBox 22">
            <a:extLst>
              <a:ext uri="{FF2B5EF4-FFF2-40B4-BE49-F238E27FC236}">
                <a16:creationId xmlns:a16="http://schemas.microsoft.com/office/drawing/2014/main" id="{8BBD9E3F-0813-7C4E-8723-77FF785340BB}"/>
              </a:ext>
            </a:extLst>
          </p:cNvPr>
          <p:cNvSpPr txBox="1"/>
          <p:nvPr/>
        </p:nvSpPr>
        <p:spPr>
          <a:xfrm>
            <a:off x="164171" y="4147646"/>
            <a:ext cx="4217908" cy="1569660"/>
          </a:xfrm>
          <a:prstGeom prst="rect">
            <a:avLst/>
          </a:prstGeom>
          <a:noFill/>
        </p:spPr>
        <p:txBody>
          <a:bodyPr wrap="square" rtlCol="0">
            <a:spAutoFit/>
          </a:bodyPr>
          <a:lstStyle/>
          <a:p>
            <a:r>
              <a:rPr lang="en-US" sz="3200" dirty="0"/>
              <a:t>Find the next viewpoints for drawing on the unpainted areas</a:t>
            </a:r>
          </a:p>
        </p:txBody>
      </p:sp>
      <p:sp>
        <p:nvSpPr>
          <p:cNvPr id="24" name="TextBox 23">
            <a:extLst>
              <a:ext uri="{FF2B5EF4-FFF2-40B4-BE49-F238E27FC236}">
                <a16:creationId xmlns:a16="http://schemas.microsoft.com/office/drawing/2014/main" id="{94C174F1-2EC7-494D-9449-1A12A00D76FE}"/>
              </a:ext>
            </a:extLst>
          </p:cNvPr>
          <p:cNvSpPr txBox="1"/>
          <p:nvPr/>
        </p:nvSpPr>
        <p:spPr>
          <a:xfrm>
            <a:off x="4360243" y="4045317"/>
            <a:ext cx="4217909" cy="2062103"/>
          </a:xfrm>
          <a:prstGeom prst="rect">
            <a:avLst/>
          </a:prstGeom>
          <a:noFill/>
        </p:spPr>
        <p:txBody>
          <a:bodyPr wrap="square" rtlCol="0">
            <a:spAutoFit/>
          </a:bodyPr>
          <a:lstStyle/>
          <a:p>
            <a:r>
              <a:rPr lang="en-US" sz="3200" dirty="0"/>
              <a:t>Optimization function using geometry and intermediate paint results</a:t>
            </a:r>
          </a:p>
        </p:txBody>
      </p:sp>
      <p:pic>
        <p:nvPicPr>
          <p:cNvPr id="25" name="Picture 24">
            <a:extLst>
              <a:ext uri="{FF2B5EF4-FFF2-40B4-BE49-F238E27FC236}">
                <a16:creationId xmlns:a16="http://schemas.microsoft.com/office/drawing/2014/main" id="{6836AFC2-7F86-FC43-A72B-00EFB32EA589}"/>
              </a:ext>
            </a:extLst>
          </p:cNvPr>
          <p:cNvPicPr>
            <a:picLocks noChangeAspect="1"/>
          </p:cNvPicPr>
          <p:nvPr/>
        </p:nvPicPr>
        <p:blipFill>
          <a:blip r:embed="rId4"/>
          <a:stretch>
            <a:fillRect/>
          </a:stretch>
        </p:blipFill>
        <p:spPr>
          <a:xfrm>
            <a:off x="4360243" y="2761194"/>
            <a:ext cx="4009987" cy="546816"/>
          </a:xfrm>
          <a:prstGeom prst="rect">
            <a:avLst/>
          </a:prstGeom>
        </p:spPr>
      </p:pic>
      <p:sp>
        <p:nvSpPr>
          <p:cNvPr id="26" name="Content Placeholder 2">
            <a:extLst>
              <a:ext uri="{FF2B5EF4-FFF2-40B4-BE49-F238E27FC236}">
                <a16:creationId xmlns:a16="http://schemas.microsoft.com/office/drawing/2014/main" id="{60BBE496-27E0-3144-A046-408CDF0AC203}"/>
              </a:ext>
            </a:extLst>
          </p:cNvPr>
          <p:cNvSpPr>
            <a:spLocks noGrp="1"/>
          </p:cNvSpPr>
          <p:nvPr>
            <p:ph idx="1"/>
          </p:nvPr>
        </p:nvSpPr>
        <p:spPr>
          <a:xfrm>
            <a:off x="8365988" y="4142715"/>
            <a:ext cx="3826012" cy="1519216"/>
          </a:xfrm>
        </p:spPr>
        <p:txBody>
          <a:bodyPr>
            <a:noAutofit/>
          </a:bodyPr>
          <a:lstStyle/>
          <a:p>
            <a:pPr marL="0" indent="0">
              <a:buNone/>
            </a:pPr>
            <a:r>
              <a:rPr lang="en-US" sz="3200" dirty="0"/>
              <a:t>The proposed system was rated higher on average by user study</a:t>
            </a:r>
          </a:p>
        </p:txBody>
      </p:sp>
      <p:graphicFrame>
        <p:nvGraphicFramePr>
          <p:cNvPr id="41" name="Chart 40">
            <a:extLst>
              <a:ext uri="{FF2B5EF4-FFF2-40B4-BE49-F238E27FC236}">
                <a16:creationId xmlns:a16="http://schemas.microsoft.com/office/drawing/2014/main" id="{C9A4F62C-1C20-FD41-B596-04D16C96204D}"/>
              </a:ext>
            </a:extLst>
          </p:cNvPr>
          <p:cNvGraphicFramePr/>
          <p:nvPr>
            <p:extLst>
              <p:ext uri="{D42A27DB-BD31-4B8C-83A1-F6EECF244321}">
                <p14:modId xmlns:p14="http://schemas.microsoft.com/office/powerpoint/2010/main" val="2770651997"/>
              </p:ext>
            </p:extLst>
          </p:nvPr>
        </p:nvGraphicFramePr>
        <p:xfrm>
          <a:off x="7976339" y="1191406"/>
          <a:ext cx="3852152" cy="2434838"/>
        </p:xfrm>
        <a:graphic>
          <a:graphicData uri="http://schemas.openxmlformats.org/drawingml/2006/chart">
            <c:chart xmlns:c="http://schemas.openxmlformats.org/drawingml/2006/chart" xmlns:r="http://schemas.openxmlformats.org/officeDocument/2006/relationships" r:id="rId5"/>
          </a:graphicData>
        </a:graphic>
      </p:graphicFrame>
      <p:grpSp>
        <p:nvGrpSpPr>
          <p:cNvPr id="42" name="グループ化 45">
            <a:extLst>
              <a:ext uri="{FF2B5EF4-FFF2-40B4-BE49-F238E27FC236}">
                <a16:creationId xmlns:a16="http://schemas.microsoft.com/office/drawing/2014/main" id="{463C9F49-1303-5A47-9DF6-C6DECC2C16B5}"/>
              </a:ext>
            </a:extLst>
          </p:cNvPr>
          <p:cNvGrpSpPr/>
          <p:nvPr/>
        </p:nvGrpSpPr>
        <p:grpSpPr>
          <a:xfrm>
            <a:off x="10035738" y="610906"/>
            <a:ext cx="2065605" cy="702595"/>
            <a:chOff x="3349294" y="83273"/>
            <a:chExt cx="917210" cy="338554"/>
          </a:xfrm>
        </p:grpSpPr>
        <p:sp>
          <p:nvSpPr>
            <p:cNvPr id="43" name="正方形/長方形 24">
              <a:extLst>
                <a:ext uri="{FF2B5EF4-FFF2-40B4-BE49-F238E27FC236}">
                  <a16:creationId xmlns:a16="http://schemas.microsoft.com/office/drawing/2014/main" id="{9AA239C5-6BBC-F847-864C-C557A6653F5E}"/>
                </a:ext>
              </a:extLst>
            </p:cNvPr>
            <p:cNvSpPr/>
            <p:nvPr/>
          </p:nvSpPr>
          <p:spPr>
            <a:xfrm>
              <a:off x="3349294" y="83273"/>
              <a:ext cx="911570" cy="3385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44" name="テキスト ボックス 22">
              <a:extLst>
                <a:ext uri="{FF2B5EF4-FFF2-40B4-BE49-F238E27FC236}">
                  <a16:creationId xmlns:a16="http://schemas.microsoft.com/office/drawing/2014/main" id="{8A791819-30EB-0949-B6DE-2B640A849F72}"/>
                </a:ext>
              </a:extLst>
            </p:cNvPr>
            <p:cNvSpPr txBox="1"/>
            <p:nvPr/>
          </p:nvSpPr>
          <p:spPr>
            <a:xfrm>
              <a:off x="3617744" y="107204"/>
              <a:ext cx="648760" cy="311443"/>
            </a:xfrm>
            <a:prstGeom prst="rect">
              <a:avLst/>
            </a:prstGeom>
            <a:noFill/>
          </p:spPr>
          <p:txBody>
            <a:bodyPr wrap="none" rtlCol="0">
              <a:spAutoFit/>
            </a:bodyPr>
            <a:lstStyle/>
            <a:p>
              <a:r>
                <a:rPr kumimoji="1" lang="en-US" altLang="ja-JP" dirty="0">
                  <a:cs typeface="Times New Roman" panose="02020603050405020304" pitchFamily="18" charset="0"/>
                </a:rPr>
                <a:t>: Manual</a:t>
              </a:r>
            </a:p>
            <a:p>
              <a:r>
                <a:rPr kumimoji="1" lang="en-US" altLang="ja-JP" dirty="0">
                  <a:cs typeface="Times New Roman" panose="02020603050405020304" pitchFamily="18" charset="0"/>
                </a:rPr>
                <a:t>: Our Method</a:t>
              </a:r>
              <a:endParaRPr kumimoji="1" lang="ja-JP" altLang="en-US" dirty="0">
                <a:cs typeface="Times New Roman" panose="02020603050405020304" pitchFamily="18" charset="0"/>
              </a:endParaRPr>
            </a:p>
          </p:txBody>
        </p:sp>
        <p:sp>
          <p:nvSpPr>
            <p:cNvPr id="45" name="正方形/長方形 23">
              <a:extLst>
                <a:ext uri="{FF2B5EF4-FFF2-40B4-BE49-F238E27FC236}">
                  <a16:creationId xmlns:a16="http://schemas.microsoft.com/office/drawing/2014/main" id="{290620D4-582F-1F46-99B6-F9D77A07DA64}"/>
                </a:ext>
              </a:extLst>
            </p:cNvPr>
            <p:cNvSpPr/>
            <p:nvPr/>
          </p:nvSpPr>
          <p:spPr>
            <a:xfrm>
              <a:off x="3435532" y="170079"/>
              <a:ext cx="182212" cy="61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sp>
          <p:nvSpPr>
            <p:cNvPr id="46" name="正方形/長方形 26">
              <a:extLst>
                <a:ext uri="{FF2B5EF4-FFF2-40B4-BE49-F238E27FC236}">
                  <a16:creationId xmlns:a16="http://schemas.microsoft.com/office/drawing/2014/main" id="{A93F07BF-19AB-3B46-8B4A-E8A7B419673C}"/>
                </a:ext>
              </a:extLst>
            </p:cNvPr>
            <p:cNvSpPr/>
            <p:nvPr/>
          </p:nvSpPr>
          <p:spPr>
            <a:xfrm>
              <a:off x="3435532" y="289941"/>
              <a:ext cx="182212" cy="6180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689"/>
            </a:p>
          </p:txBody>
        </p:sp>
      </p:grpSp>
      <p:sp>
        <p:nvSpPr>
          <p:cNvPr id="47" name="TextBox 46">
            <a:extLst>
              <a:ext uri="{FF2B5EF4-FFF2-40B4-BE49-F238E27FC236}">
                <a16:creationId xmlns:a16="http://schemas.microsoft.com/office/drawing/2014/main" id="{95E3DE89-8FB7-6346-AEC1-A97D18B1E86C}"/>
              </a:ext>
            </a:extLst>
          </p:cNvPr>
          <p:cNvSpPr txBox="1"/>
          <p:nvPr/>
        </p:nvSpPr>
        <p:spPr>
          <a:xfrm>
            <a:off x="8967865" y="3455413"/>
            <a:ext cx="1774845" cy="584775"/>
          </a:xfrm>
          <a:prstGeom prst="rect">
            <a:avLst/>
          </a:prstGeom>
          <a:noFill/>
        </p:spPr>
        <p:txBody>
          <a:bodyPr wrap="none" rtlCol="0">
            <a:spAutoFit/>
          </a:bodyPr>
          <a:lstStyle/>
          <a:p>
            <a:r>
              <a:rPr lang="en-US" sz="3200" dirty="0"/>
              <a:t>Task 1 Q1</a:t>
            </a:r>
            <a:endParaRPr lang="LID4096" sz="3200"/>
          </a:p>
        </p:txBody>
      </p:sp>
      <p:sp>
        <p:nvSpPr>
          <p:cNvPr id="48" name="テキスト ボックス 27">
            <a:extLst>
              <a:ext uri="{FF2B5EF4-FFF2-40B4-BE49-F238E27FC236}">
                <a16:creationId xmlns:a16="http://schemas.microsoft.com/office/drawing/2014/main" id="{B1D7BA60-2071-D247-B3D9-33191D5C0AD4}"/>
              </a:ext>
            </a:extLst>
          </p:cNvPr>
          <p:cNvSpPr txBox="1"/>
          <p:nvPr/>
        </p:nvSpPr>
        <p:spPr>
          <a:xfrm>
            <a:off x="9195443" y="2608319"/>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83.3</a:t>
            </a:r>
            <a:endParaRPr kumimoji="1" lang="ja-JP" altLang="en-US" sz="2866" b="1" i="1" dirty="0">
              <a:solidFill>
                <a:schemeClr val="bg1"/>
              </a:solidFill>
              <a:cs typeface="Times New Roman" panose="02020603050405020304" pitchFamily="18" charset="0"/>
            </a:endParaRPr>
          </a:p>
        </p:txBody>
      </p:sp>
      <p:sp>
        <p:nvSpPr>
          <p:cNvPr id="49" name="テキスト ボックス 27">
            <a:extLst>
              <a:ext uri="{FF2B5EF4-FFF2-40B4-BE49-F238E27FC236}">
                <a16:creationId xmlns:a16="http://schemas.microsoft.com/office/drawing/2014/main" id="{2A16A073-9B2C-A940-B40B-0B68AED3D5F4}"/>
              </a:ext>
            </a:extLst>
          </p:cNvPr>
          <p:cNvSpPr txBox="1"/>
          <p:nvPr/>
        </p:nvSpPr>
        <p:spPr>
          <a:xfrm>
            <a:off x="9902415" y="1528537"/>
            <a:ext cx="840295" cy="533351"/>
          </a:xfrm>
          <a:prstGeom prst="rect">
            <a:avLst/>
          </a:prstGeom>
          <a:noFill/>
        </p:spPr>
        <p:txBody>
          <a:bodyPr wrap="none" rtlCol="0">
            <a:spAutoFit/>
          </a:bodyPr>
          <a:lstStyle/>
          <a:p>
            <a:pPr algn="ctr"/>
            <a:r>
              <a:rPr kumimoji="1" lang="en-US" altLang="ja-JP" sz="2866" b="1" i="1" dirty="0">
                <a:solidFill>
                  <a:schemeClr val="bg1"/>
                </a:solidFill>
                <a:cs typeface="Times New Roman" panose="02020603050405020304" pitchFamily="18" charset="0"/>
              </a:rPr>
              <a:t>16.7</a:t>
            </a:r>
            <a:endParaRPr kumimoji="1" lang="ja-JP" altLang="en-US" sz="2866" b="1" i="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40018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6973E-7E38-124A-8EEE-10A373F7D218}"/>
              </a:ext>
            </a:extLst>
          </p:cNvPr>
          <p:cNvSpPr>
            <a:spLocks noGrp="1"/>
          </p:cNvSpPr>
          <p:nvPr>
            <p:ph type="sldNum" sz="quarter" idx="12"/>
          </p:nvPr>
        </p:nvSpPr>
        <p:spPr/>
        <p:txBody>
          <a:bodyPr/>
          <a:lstStyle/>
          <a:p>
            <a:fld id="{CB371760-6FFE-B04B-818A-BF183C55119B}" type="slidenum">
              <a:rPr lang="en-US" smtClean="0"/>
              <a:t>5</a:t>
            </a:fld>
            <a:endParaRPr lang="en-US"/>
          </a:p>
        </p:txBody>
      </p:sp>
      <p:sp>
        <p:nvSpPr>
          <p:cNvPr id="9" name="Title 8">
            <a:extLst>
              <a:ext uri="{FF2B5EF4-FFF2-40B4-BE49-F238E27FC236}">
                <a16:creationId xmlns:a16="http://schemas.microsoft.com/office/drawing/2014/main" id="{58137997-00F6-5148-A91E-7CEC667C6304}"/>
              </a:ext>
            </a:extLst>
          </p:cNvPr>
          <p:cNvSpPr>
            <a:spLocks noGrp="1"/>
          </p:cNvSpPr>
          <p:nvPr>
            <p:ph type="title"/>
          </p:nvPr>
        </p:nvSpPr>
        <p:spPr/>
        <p:txBody>
          <a:bodyPr/>
          <a:lstStyle/>
          <a:p>
            <a:endParaRPr lang="en-US"/>
          </a:p>
        </p:txBody>
      </p:sp>
      <mc:AlternateContent xmlns:mc="http://schemas.openxmlformats.org/markup-compatibility/2006" xmlns:am3d="http://schemas.microsoft.com/office/drawing/2017/model3d">
        <mc:Choice Requires="am3d">
          <p:graphicFrame>
            <p:nvGraphicFramePr>
              <p:cNvPr id="10" name="3D Model 9">
                <a:extLst>
                  <a:ext uri="{FF2B5EF4-FFF2-40B4-BE49-F238E27FC236}">
                    <a16:creationId xmlns:a16="http://schemas.microsoft.com/office/drawing/2014/main" id="{EABB0000-7ED6-8044-A71C-6BD075AF881F}"/>
                  </a:ext>
                </a:extLst>
              </p:cNvPr>
              <p:cNvGraphicFramePr>
                <a:graphicFrameLocks noChangeAspect="1"/>
              </p:cNvGraphicFramePr>
              <p:nvPr>
                <p:extLst>
                  <p:ext uri="{D42A27DB-BD31-4B8C-83A1-F6EECF244321}">
                    <p14:modId xmlns:p14="http://schemas.microsoft.com/office/powerpoint/2010/main" val="188298022"/>
                  </p:ext>
                </p:extLst>
              </p:nvPr>
            </p:nvGraphicFramePr>
            <p:xfrm>
              <a:off x="720000" y="359999"/>
              <a:ext cx="5364000" cy="5906210"/>
            </p:xfrm>
            <a:graphic>
              <a:graphicData uri="http://schemas.microsoft.com/office/drawing/2017/model3d">
                <am3d:model3d r:embed="rId3">
                  <am3d:spPr>
                    <a:xfrm>
                      <a:off x="0" y="0"/>
                      <a:ext cx="5364000" cy="5906210"/>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3024000" ay="24000" az="30000"/>
                    <am3d:postTrans dx="0" dy="0" dz="0"/>
                  </am3d:trans>
                  <am3d:raster rName="Office3DRenderer" rVer="16.0.8326">
                    <am3d:blip r:embed="rId4"/>
                  </am3d:raster>
                  <am3d:objViewport viewportSz="82686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a:extLst>
                  <a:ext uri="{FF2B5EF4-FFF2-40B4-BE49-F238E27FC236}">
                    <a16:creationId xmlns:a16="http://schemas.microsoft.com/office/drawing/2014/main" id="{EABB0000-7ED6-8044-A71C-6BD075AF881F}"/>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59999"/>
                <a:ext cx="5364000" cy="5906210"/>
              </a:xfrm>
              <a:prstGeom prst="rect">
                <a:avLst/>
              </a:prstGeom>
            </p:spPr>
          </p:pic>
        </mc:Fallback>
      </mc:AlternateContent>
      <p:pic>
        <p:nvPicPr>
          <p:cNvPr id="15" name="Graphic 14" descr="Paint brush">
            <a:extLst>
              <a:ext uri="{FF2B5EF4-FFF2-40B4-BE49-F238E27FC236}">
                <a16:creationId xmlns:a16="http://schemas.microsoft.com/office/drawing/2014/main" id="{ADB49EF0-2747-3941-916F-9E9327B3FC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915096">
            <a:off x="3332214" y="3654083"/>
            <a:ext cx="2682240" cy="2682240"/>
          </a:xfrm>
          <a:prstGeom prst="rect">
            <a:avLst/>
          </a:prstGeom>
        </p:spPr>
      </p:pic>
      <p:sp>
        <p:nvSpPr>
          <p:cNvPr id="6" name="Content Placeholder 2">
            <a:extLst>
              <a:ext uri="{FF2B5EF4-FFF2-40B4-BE49-F238E27FC236}">
                <a16:creationId xmlns:a16="http://schemas.microsoft.com/office/drawing/2014/main" id="{AED28739-2601-AA4D-9458-043D96C0DE03}"/>
              </a:ext>
            </a:extLst>
          </p:cNvPr>
          <p:cNvSpPr>
            <a:spLocks noGrp="1"/>
          </p:cNvSpPr>
          <p:nvPr>
            <p:ph idx="1"/>
          </p:nvPr>
        </p:nvSpPr>
        <p:spPr>
          <a:xfrm>
            <a:off x="6096000" y="2162657"/>
            <a:ext cx="6035965" cy="2262281"/>
          </a:xfrm>
        </p:spPr>
        <p:txBody>
          <a:bodyPr>
            <a:normAutofit/>
          </a:bodyPr>
          <a:lstStyle/>
          <a:p>
            <a:r>
              <a:rPr lang="en-US" sz="3200" dirty="0"/>
              <a:t>Intuitive 3D painting</a:t>
            </a:r>
          </a:p>
          <a:p>
            <a:r>
              <a:rPr lang="en-US" sz="3200" dirty="0"/>
              <a:t>Rotate manually to desired viewpoint, paint until satisfied</a:t>
            </a:r>
          </a:p>
          <a:p>
            <a:r>
              <a:rPr lang="en-US" sz="3200" dirty="0"/>
              <a:t>Rotate the model again and again</a:t>
            </a:r>
          </a:p>
        </p:txBody>
      </p:sp>
    </p:spTree>
    <p:extLst>
      <p:ext uri="{BB962C8B-B14F-4D97-AF65-F5344CB8AC3E}">
        <p14:creationId xmlns:p14="http://schemas.microsoft.com/office/powerpoint/2010/main" val="3858776946"/>
      </p:ext>
    </p:extLst>
  </p:cSld>
  <p:clrMapOvr>
    <a:masterClrMapping/>
  </p:clrMapOvr>
  <mc:AlternateContent xmlns:mc="http://schemas.openxmlformats.org/markup-compatibility/2006" xmlns:p14="http://schemas.microsoft.com/office/powerpoint/2010/main">
    <mc:Choice Requires="p14">
      <p:transition spd="med" p14:dur="700" advTm="761">
        <p:fade/>
      </p:transition>
    </mc:Choice>
    <mc:Fallback xmlns="">
      <p:transition spd="med" advTm="761">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AACC-219C-0D47-BD85-CA2CA3AD99DA}"/>
              </a:ext>
            </a:extLst>
          </p:cNvPr>
          <p:cNvSpPr>
            <a:spLocks noGrp="1"/>
          </p:cNvSpPr>
          <p:nvPr>
            <p:ph type="title"/>
          </p:nvPr>
        </p:nvSpPr>
        <p:spPr/>
        <p:txBody>
          <a:bodyPr/>
          <a:lstStyle/>
          <a:p>
            <a:endParaRPr lang="en-US"/>
          </a:p>
        </p:txBody>
      </p:sp>
      <p:pic>
        <p:nvPicPr>
          <p:cNvPr id="5" name="Online Media 4" descr="task2-paintersview">
            <a:hlinkClick r:id="" action="ppaction://media"/>
            <a:extLst>
              <a:ext uri="{FF2B5EF4-FFF2-40B4-BE49-F238E27FC236}">
                <a16:creationId xmlns:a16="http://schemas.microsoft.com/office/drawing/2014/main" id="{982C70E3-9F03-2749-ADA9-32D238F0E17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57845"/>
          </a:xfrm>
        </p:spPr>
      </p:pic>
      <p:sp>
        <p:nvSpPr>
          <p:cNvPr id="4" name="Slide Number Placeholder 3">
            <a:extLst>
              <a:ext uri="{FF2B5EF4-FFF2-40B4-BE49-F238E27FC236}">
                <a16:creationId xmlns:a16="http://schemas.microsoft.com/office/drawing/2014/main" id="{F11BB18C-B4C1-8742-B9E4-538DCC6EEBE9}"/>
              </a:ext>
            </a:extLst>
          </p:cNvPr>
          <p:cNvSpPr>
            <a:spLocks noGrp="1"/>
          </p:cNvSpPr>
          <p:nvPr>
            <p:ph type="sldNum" sz="quarter" idx="12"/>
          </p:nvPr>
        </p:nvSpPr>
        <p:spPr/>
        <p:txBody>
          <a:bodyPr/>
          <a:lstStyle/>
          <a:p>
            <a:fld id="{CB371760-6FFE-B04B-818A-BF183C55119B}" type="slidenum">
              <a:rPr lang="en-US" smtClean="0"/>
              <a:t>50</a:t>
            </a:fld>
            <a:endParaRPr lang="en-US"/>
          </a:p>
        </p:txBody>
      </p:sp>
      <p:sp>
        <p:nvSpPr>
          <p:cNvPr id="6" name="Rectangle 5">
            <a:extLst>
              <a:ext uri="{FF2B5EF4-FFF2-40B4-BE49-F238E27FC236}">
                <a16:creationId xmlns:a16="http://schemas.microsoft.com/office/drawing/2014/main" id="{C270B968-9026-8146-AF1A-05C34506B90B}"/>
              </a:ext>
            </a:extLst>
          </p:cNvPr>
          <p:cNvSpPr/>
          <p:nvPr/>
        </p:nvSpPr>
        <p:spPr>
          <a:xfrm>
            <a:off x="-182050" y="6181147"/>
            <a:ext cx="1766455" cy="63240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rPr>
              <a:t>T1 Fertility</a:t>
            </a:r>
          </a:p>
        </p:txBody>
      </p:sp>
      <p:sp>
        <p:nvSpPr>
          <p:cNvPr id="3" name="Rectangle 2">
            <a:extLst>
              <a:ext uri="{FF2B5EF4-FFF2-40B4-BE49-F238E27FC236}">
                <a16:creationId xmlns:a16="http://schemas.microsoft.com/office/drawing/2014/main" id="{223F2BBC-C56E-904E-9AAC-00F282FC60EE}"/>
              </a:ext>
            </a:extLst>
          </p:cNvPr>
          <p:cNvSpPr/>
          <p:nvPr/>
        </p:nvSpPr>
        <p:spPr>
          <a:xfrm>
            <a:off x="-145474" y="-54865"/>
            <a:ext cx="2614354" cy="6181148"/>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Content Placeholder 2">
            <a:extLst>
              <a:ext uri="{FF2B5EF4-FFF2-40B4-BE49-F238E27FC236}">
                <a16:creationId xmlns:a16="http://schemas.microsoft.com/office/drawing/2014/main" id="{BE723D36-1ADF-9942-833F-E9C452247361}"/>
              </a:ext>
            </a:extLst>
          </p:cNvPr>
          <p:cNvSpPr txBox="1">
            <a:spLocks/>
          </p:cNvSpPr>
          <p:nvPr/>
        </p:nvSpPr>
        <p:spPr>
          <a:xfrm>
            <a:off x="0" y="62738"/>
            <a:ext cx="4974336" cy="308279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bg1"/>
                </a:solidFill>
              </a:rPr>
              <a:t>Acknowledge</a:t>
            </a:r>
          </a:p>
          <a:p>
            <a:pPr marL="0" indent="0">
              <a:buFont typeface="Arial" panose="020B0604020202020204" pitchFamily="34" charset="0"/>
              <a:buNone/>
            </a:pPr>
            <a:r>
              <a:rPr lang="en-US" sz="3200" dirty="0">
                <a:solidFill>
                  <a:schemeClr val="bg1"/>
                </a:solidFill>
              </a:rPr>
              <a:t>This work was supported by JSPS KAKENHI grant No. JP17H00752 &amp; JP19K20316, Japan.</a:t>
            </a:r>
          </a:p>
        </p:txBody>
      </p:sp>
    </p:spTree>
    <p:extLst>
      <p:ext uri="{BB962C8B-B14F-4D97-AF65-F5344CB8AC3E}">
        <p14:creationId xmlns:p14="http://schemas.microsoft.com/office/powerpoint/2010/main" val="234148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A5E5-F89C-8047-BB42-94824D6A49D0}"/>
              </a:ext>
            </a:extLst>
          </p:cNvPr>
          <p:cNvSpPr>
            <a:spLocks noGrp="1"/>
          </p:cNvSpPr>
          <p:nvPr>
            <p:ph type="title"/>
          </p:nvPr>
        </p:nvSpPr>
        <p:spPr>
          <a:xfrm>
            <a:off x="4145972" y="2343872"/>
            <a:ext cx="3900055" cy="2170256"/>
          </a:xfrm>
        </p:spPr>
        <p:txBody>
          <a:bodyPr>
            <a:normAutofit/>
          </a:bodyPr>
          <a:lstStyle/>
          <a:p>
            <a:pPr algn="ctr"/>
            <a:r>
              <a:rPr lang="en-US" sz="4800" dirty="0"/>
              <a:t>Backup Slides</a:t>
            </a:r>
          </a:p>
        </p:txBody>
      </p:sp>
      <p:sp>
        <p:nvSpPr>
          <p:cNvPr id="4" name="Slide Number Placeholder 3">
            <a:extLst>
              <a:ext uri="{FF2B5EF4-FFF2-40B4-BE49-F238E27FC236}">
                <a16:creationId xmlns:a16="http://schemas.microsoft.com/office/drawing/2014/main" id="{510FC590-E845-6049-BDA7-20C198CC8C80}"/>
              </a:ext>
            </a:extLst>
          </p:cNvPr>
          <p:cNvSpPr>
            <a:spLocks noGrp="1"/>
          </p:cNvSpPr>
          <p:nvPr>
            <p:ph type="sldNum" sz="quarter" idx="12"/>
          </p:nvPr>
        </p:nvSpPr>
        <p:spPr/>
        <p:txBody>
          <a:bodyPr/>
          <a:lstStyle/>
          <a:p>
            <a:fld id="{CB371760-6FFE-B04B-818A-BF183C55119B}" type="slidenum">
              <a:rPr lang="en-US" smtClean="0"/>
              <a:t>51</a:t>
            </a:fld>
            <a:endParaRPr lang="en-US"/>
          </a:p>
        </p:txBody>
      </p:sp>
    </p:spTree>
    <p:extLst>
      <p:ext uri="{BB962C8B-B14F-4D97-AF65-F5344CB8AC3E}">
        <p14:creationId xmlns:p14="http://schemas.microsoft.com/office/powerpoint/2010/main" val="53466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AACC-219C-0D47-BD85-CA2CA3AD99DA}"/>
              </a:ext>
            </a:extLst>
          </p:cNvPr>
          <p:cNvSpPr>
            <a:spLocks noGrp="1"/>
          </p:cNvSpPr>
          <p:nvPr>
            <p:ph type="title"/>
          </p:nvPr>
        </p:nvSpPr>
        <p:spPr/>
        <p:txBody>
          <a:bodyPr/>
          <a:lstStyle/>
          <a:p>
            <a:endParaRPr lang="en-US"/>
          </a:p>
        </p:txBody>
      </p:sp>
      <p:pic>
        <p:nvPicPr>
          <p:cNvPr id="5" name="Online Media 4" descr="task2-paintersview">
            <a:hlinkClick r:id="" action="ppaction://media"/>
            <a:extLst>
              <a:ext uri="{FF2B5EF4-FFF2-40B4-BE49-F238E27FC236}">
                <a16:creationId xmlns:a16="http://schemas.microsoft.com/office/drawing/2014/main" id="{982C70E3-9F03-2749-ADA9-32D238F0E17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57845"/>
          </a:xfrm>
        </p:spPr>
      </p:pic>
      <p:sp>
        <p:nvSpPr>
          <p:cNvPr id="4" name="Slide Number Placeholder 3">
            <a:extLst>
              <a:ext uri="{FF2B5EF4-FFF2-40B4-BE49-F238E27FC236}">
                <a16:creationId xmlns:a16="http://schemas.microsoft.com/office/drawing/2014/main" id="{F11BB18C-B4C1-8742-B9E4-538DCC6EEBE9}"/>
              </a:ext>
            </a:extLst>
          </p:cNvPr>
          <p:cNvSpPr>
            <a:spLocks noGrp="1"/>
          </p:cNvSpPr>
          <p:nvPr>
            <p:ph type="sldNum" sz="quarter" idx="12"/>
          </p:nvPr>
        </p:nvSpPr>
        <p:spPr/>
        <p:txBody>
          <a:bodyPr/>
          <a:lstStyle/>
          <a:p>
            <a:fld id="{CB371760-6FFE-B04B-818A-BF183C55119B}" type="slidenum">
              <a:rPr lang="en-US" smtClean="0"/>
              <a:t>52</a:t>
            </a:fld>
            <a:endParaRPr lang="en-US"/>
          </a:p>
        </p:txBody>
      </p:sp>
      <p:sp>
        <p:nvSpPr>
          <p:cNvPr id="6" name="Rectangle 5">
            <a:extLst>
              <a:ext uri="{FF2B5EF4-FFF2-40B4-BE49-F238E27FC236}">
                <a16:creationId xmlns:a16="http://schemas.microsoft.com/office/drawing/2014/main" id="{C270B968-9026-8146-AF1A-05C34506B90B}"/>
              </a:ext>
            </a:extLst>
          </p:cNvPr>
          <p:cNvSpPr/>
          <p:nvPr/>
        </p:nvSpPr>
        <p:spPr>
          <a:xfrm>
            <a:off x="-145474" y="6181147"/>
            <a:ext cx="1766455" cy="63240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rPr>
              <a:t>T1 Fertility</a:t>
            </a:r>
          </a:p>
        </p:txBody>
      </p:sp>
    </p:spTree>
    <p:extLst>
      <p:ext uri="{BB962C8B-B14F-4D97-AF65-F5344CB8AC3E}">
        <p14:creationId xmlns:p14="http://schemas.microsoft.com/office/powerpoint/2010/main" val="153918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7C16-4806-C549-A22C-558A4CF191A9}"/>
              </a:ext>
            </a:extLst>
          </p:cNvPr>
          <p:cNvSpPr>
            <a:spLocks noGrp="1"/>
          </p:cNvSpPr>
          <p:nvPr>
            <p:ph type="title"/>
          </p:nvPr>
        </p:nvSpPr>
        <p:spPr/>
        <p:txBody>
          <a:bodyPr/>
          <a:lstStyle/>
          <a:p>
            <a:endParaRPr lang="en-US"/>
          </a:p>
        </p:txBody>
      </p:sp>
      <p:pic>
        <p:nvPicPr>
          <p:cNvPr id="5" name="Online Media 4" descr="task2-manual 1">
            <a:hlinkClick r:id="" action="ppaction://media"/>
            <a:extLst>
              <a:ext uri="{FF2B5EF4-FFF2-40B4-BE49-F238E27FC236}">
                <a16:creationId xmlns:a16="http://schemas.microsoft.com/office/drawing/2014/main" id="{F69ABEB1-0EC1-9045-84F0-82E0DA2A71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276" cy="6858000"/>
          </a:xfrm>
        </p:spPr>
      </p:pic>
      <p:sp>
        <p:nvSpPr>
          <p:cNvPr id="4" name="Slide Number Placeholder 3">
            <a:extLst>
              <a:ext uri="{FF2B5EF4-FFF2-40B4-BE49-F238E27FC236}">
                <a16:creationId xmlns:a16="http://schemas.microsoft.com/office/drawing/2014/main" id="{A1E593BA-0AB2-6C49-993D-F696D4858F4D}"/>
              </a:ext>
            </a:extLst>
          </p:cNvPr>
          <p:cNvSpPr>
            <a:spLocks noGrp="1"/>
          </p:cNvSpPr>
          <p:nvPr>
            <p:ph type="sldNum" sz="quarter" idx="12"/>
          </p:nvPr>
        </p:nvSpPr>
        <p:spPr/>
        <p:txBody>
          <a:bodyPr/>
          <a:lstStyle/>
          <a:p>
            <a:fld id="{CB371760-6FFE-B04B-818A-BF183C55119B}" type="slidenum">
              <a:rPr lang="en-US" smtClean="0"/>
              <a:t>53</a:t>
            </a:fld>
            <a:endParaRPr lang="en-US"/>
          </a:p>
        </p:txBody>
      </p:sp>
      <p:sp>
        <p:nvSpPr>
          <p:cNvPr id="3" name="Rectangle 2">
            <a:extLst>
              <a:ext uri="{FF2B5EF4-FFF2-40B4-BE49-F238E27FC236}">
                <a16:creationId xmlns:a16="http://schemas.microsoft.com/office/drawing/2014/main" id="{64E9E0C3-0D44-AB4E-9E09-64436189BFB6}"/>
              </a:ext>
            </a:extLst>
          </p:cNvPr>
          <p:cNvSpPr/>
          <p:nvPr/>
        </p:nvSpPr>
        <p:spPr>
          <a:xfrm>
            <a:off x="124692" y="6201929"/>
            <a:ext cx="1745673" cy="63240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rPr>
              <a:t>T1 Fertility</a:t>
            </a:r>
          </a:p>
        </p:txBody>
      </p:sp>
    </p:spTree>
    <p:extLst>
      <p:ext uri="{BB962C8B-B14F-4D97-AF65-F5344CB8AC3E}">
        <p14:creationId xmlns:p14="http://schemas.microsoft.com/office/powerpoint/2010/main" val="340968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6973E-7E38-124A-8EEE-10A373F7D218}"/>
              </a:ext>
            </a:extLst>
          </p:cNvPr>
          <p:cNvSpPr>
            <a:spLocks noGrp="1"/>
          </p:cNvSpPr>
          <p:nvPr>
            <p:ph type="sldNum" sz="quarter" idx="12"/>
          </p:nvPr>
        </p:nvSpPr>
        <p:spPr/>
        <p:txBody>
          <a:bodyPr/>
          <a:lstStyle/>
          <a:p>
            <a:fld id="{CB371760-6FFE-B04B-818A-BF183C55119B}" type="slidenum">
              <a:rPr lang="en-US" smtClean="0"/>
              <a:t>6</a:t>
            </a:fld>
            <a:endParaRPr lang="en-US"/>
          </a:p>
        </p:txBody>
      </p:sp>
      <p:sp>
        <p:nvSpPr>
          <p:cNvPr id="9" name="Title 8">
            <a:extLst>
              <a:ext uri="{FF2B5EF4-FFF2-40B4-BE49-F238E27FC236}">
                <a16:creationId xmlns:a16="http://schemas.microsoft.com/office/drawing/2014/main" id="{58137997-00F6-5148-A91E-7CEC667C6304}"/>
              </a:ext>
            </a:extLst>
          </p:cNvPr>
          <p:cNvSpPr>
            <a:spLocks noGrp="1"/>
          </p:cNvSpPr>
          <p:nvPr>
            <p:ph type="title"/>
          </p:nvPr>
        </p:nvSpPr>
        <p:spPr/>
        <p:txBody>
          <a:bodyPr/>
          <a:lstStyle/>
          <a:p>
            <a:endParaRPr lang="en-US"/>
          </a:p>
        </p:txBody>
      </p:sp>
      <mc:AlternateContent xmlns:mc="http://schemas.openxmlformats.org/markup-compatibility/2006" xmlns:am3d="http://schemas.microsoft.com/office/drawing/2017/model3d">
        <mc:Choice Requires="am3d">
          <p:graphicFrame>
            <p:nvGraphicFramePr>
              <p:cNvPr id="10" name="3D Model 9">
                <a:extLst>
                  <a:ext uri="{FF2B5EF4-FFF2-40B4-BE49-F238E27FC236}">
                    <a16:creationId xmlns:a16="http://schemas.microsoft.com/office/drawing/2014/main" id="{EABB0000-7ED6-8044-A71C-6BD075AF881F}"/>
                  </a:ext>
                </a:extLst>
              </p:cNvPr>
              <p:cNvGraphicFramePr>
                <a:graphicFrameLocks noChangeAspect="1"/>
              </p:cNvGraphicFramePr>
              <p:nvPr>
                <p:extLst>
                  <p:ext uri="{D42A27DB-BD31-4B8C-83A1-F6EECF244321}">
                    <p14:modId xmlns:p14="http://schemas.microsoft.com/office/powerpoint/2010/main" val="1260328337"/>
                  </p:ext>
                </p:extLst>
              </p:nvPr>
            </p:nvGraphicFramePr>
            <p:xfrm>
              <a:off x="720000" y="360000"/>
              <a:ext cx="5729017" cy="5904619"/>
            </p:xfrm>
            <a:graphic>
              <a:graphicData uri="http://schemas.microsoft.com/office/drawing/2017/model3d">
                <am3d:model3d r:embed="rId3">
                  <am3d:spPr>
                    <a:xfrm>
                      <a:off x="0" y="0"/>
                      <a:ext cx="5729017" cy="5904619"/>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21024000" ay="1117137" az="21414000"/>
                    <am3d:postTrans dx="0" dy="0" dz="0"/>
                  </am3d:trans>
                  <am3d:raster rName="Office3DRenderer" rVer="16.0.8326">
                    <am3d:blip r:embed="rId4"/>
                  </am3d:raster>
                  <am3d:objViewport viewportSz="93727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a:extLst>
                  <a:ext uri="{FF2B5EF4-FFF2-40B4-BE49-F238E27FC236}">
                    <a16:creationId xmlns:a16="http://schemas.microsoft.com/office/drawing/2014/main" id="{EABB0000-7ED6-8044-A71C-6BD075AF881F}"/>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729017" cy="5904619"/>
              </a:xfrm>
              <a:prstGeom prst="rect">
                <a:avLst/>
              </a:prstGeom>
            </p:spPr>
          </p:pic>
        </mc:Fallback>
      </mc:AlternateContent>
      <p:sp>
        <p:nvSpPr>
          <p:cNvPr id="5" name="Content Placeholder 2">
            <a:extLst>
              <a:ext uri="{FF2B5EF4-FFF2-40B4-BE49-F238E27FC236}">
                <a16:creationId xmlns:a16="http://schemas.microsoft.com/office/drawing/2014/main" id="{13FDC4A2-512B-0A4E-98A7-B938EFDEA2DC}"/>
              </a:ext>
            </a:extLst>
          </p:cNvPr>
          <p:cNvSpPr>
            <a:spLocks noGrp="1"/>
          </p:cNvSpPr>
          <p:nvPr>
            <p:ph idx="1"/>
          </p:nvPr>
        </p:nvSpPr>
        <p:spPr>
          <a:xfrm>
            <a:off x="6096000" y="2162657"/>
            <a:ext cx="6035965" cy="2262281"/>
          </a:xfrm>
        </p:spPr>
        <p:txBody>
          <a:bodyPr>
            <a:normAutofit/>
          </a:bodyPr>
          <a:lstStyle/>
          <a:p>
            <a:r>
              <a:rPr lang="en-US" sz="3200" dirty="0"/>
              <a:t>Intuitive 3D painting</a:t>
            </a:r>
          </a:p>
          <a:p>
            <a:r>
              <a:rPr lang="en-US" sz="3200" dirty="0"/>
              <a:t>Rotate manually to desired viewpoint, paint until satisfied</a:t>
            </a:r>
          </a:p>
          <a:p>
            <a:r>
              <a:rPr lang="en-US" sz="3200" dirty="0"/>
              <a:t>Rotate the model again and again</a:t>
            </a:r>
          </a:p>
        </p:txBody>
      </p:sp>
    </p:spTree>
    <p:extLst>
      <p:ext uri="{BB962C8B-B14F-4D97-AF65-F5344CB8AC3E}">
        <p14:creationId xmlns:p14="http://schemas.microsoft.com/office/powerpoint/2010/main" val="1902599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26">
        <p159:morph option="byObject"/>
      </p:transition>
    </mc:Choice>
    <mc:Fallback xmlns="">
      <p:transition spd="slow" advTm="82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6973E-7E38-124A-8EEE-10A373F7D218}"/>
              </a:ext>
            </a:extLst>
          </p:cNvPr>
          <p:cNvSpPr>
            <a:spLocks noGrp="1"/>
          </p:cNvSpPr>
          <p:nvPr>
            <p:ph type="sldNum" sz="quarter" idx="12"/>
          </p:nvPr>
        </p:nvSpPr>
        <p:spPr/>
        <p:txBody>
          <a:bodyPr/>
          <a:lstStyle/>
          <a:p>
            <a:fld id="{CB371760-6FFE-B04B-818A-BF183C55119B}" type="slidenum">
              <a:rPr lang="en-US" smtClean="0"/>
              <a:t>7</a:t>
            </a:fld>
            <a:endParaRPr lang="en-US"/>
          </a:p>
        </p:txBody>
      </p:sp>
      <p:sp>
        <p:nvSpPr>
          <p:cNvPr id="9" name="Title 8">
            <a:extLst>
              <a:ext uri="{FF2B5EF4-FFF2-40B4-BE49-F238E27FC236}">
                <a16:creationId xmlns:a16="http://schemas.microsoft.com/office/drawing/2014/main" id="{58137997-00F6-5148-A91E-7CEC667C6304}"/>
              </a:ext>
            </a:extLst>
          </p:cNvPr>
          <p:cNvSpPr>
            <a:spLocks noGrp="1"/>
          </p:cNvSpPr>
          <p:nvPr>
            <p:ph type="title"/>
          </p:nvPr>
        </p:nvSpPr>
        <p:spPr/>
        <p:txBody>
          <a:bodyPr/>
          <a:lstStyle/>
          <a:p>
            <a:endParaRPr lang="en-US"/>
          </a:p>
        </p:txBody>
      </p:sp>
      <mc:AlternateContent xmlns:mc="http://schemas.openxmlformats.org/markup-compatibility/2006" xmlns:am3d="http://schemas.microsoft.com/office/drawing/2017/model3d">
        <mc:Choice Requires="am3d">
          <p:graphicFrame>
            <p:nvGraphicFramePr>
              <p:cNvPr id="10" name="3D Model 9">
                <a:extLst>
                  <a:ext uri="{FF2B5EF4-FFF2-40B4-BE49-F238E27FC236}">
                    <a16:creationId xmlns:a16="http://schemas.microsoft.com/office/drawing/2014/main" id="{EABB0000-7ED6-8044-A71C-6BD075AF881F}"/>
                  </a:ext>
                </a:extLst>
              </p:cNvPr>
              <p:cNvGraphicFramePr>
                <a:graphicFrameLocks noChangeAspect="1"/>
              </p:cNvGraphicFramePr>
              <p:nvPr>
                <p:extLst>
                  <p:ext uri="{D42A27DB-BD31-4B8C-83A1-F6EECF244321}">
                    <p14:modId xmlns:p14="http://schemas.microsoft.com/office/powerpoint/2010/main" val="2094010501"/>
                  </p:ext>
                </p:extLst>
              </p:nvPr>
            </p:nvGraphicFramePr>
            <p:xfrm>
              <a:off x="720000" y="360000"/>
              <a:ext cx="5729017" cy="5904619"/>
            </p:xfrm>
            <a:graphic>
              <a:graphicData uri="http://schemas.microsoft.com/office/drawing/2017/model3d">
                <am3d:model3d r:embed="rId3">
                  <am3d:spPr>
                    <a:xfrm>
                      <a:off x="0" y="0"/>
                      <a:ext cx="5729017" cy="5904619"/>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21024000" ay="1117137" az="21414000"/>
                    <am3d:postTrans dx="0" dy="0" dz="0"/>
                  </am3d:trans>
                  <am3d:raster rName="Office3DRenderer" rVer="16.0.8326">
                    <am3d:blip r:embed="rId4"/>
                  </am3d:raster>
                  <am3d:objViewport viewportSz="93727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a:extLst>
                  <a:ext uri="{FF2B5EF4-FFF2-40B4-BE49-F238E27FC236}">
                    <a16:creationId xmlns:a16="http://schemas.microsoft.com/office/drawing/2014/main" id="{EABB0000-7ED6-8044-A71C-6BD075AF881F}"/>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729017" cy="5904619"/>
              </a:xfrm>
              <a:prstGeom prst="rect">
                <a:avLst/>
              </a:prstGeom>
            </p:spPr>
          </p:pic>
        </mc:Fallback>
      </mc:AlternateContent>
      <p:pic>
        <p:nvPicPr>
          <p:cNvPr id="5" name="Graphic 4" descr="Paint brush">
            <a:extLst>
              <a:ext uri="{FF2B5EF4-FFF2-40B4-BE49-F238E27FC236}">
                <a16:creationId xmlns:a16="http://schemas.microsoft.com/office/drawing/2014/main" id="{7BF86D23-E89C-DB43-93C0-3DC756BA76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915096">
            <a:off x="2066880" y="2408794"/>
            <a:ext cx="2682240" cy="2682240"/>
          </a:xfrm>
          <a:prstGeom prst="rect">
            <a:avLst/>
          </a:prstGeom>
        </p:spPr>
      </p:pic>
      <p:sp>
        <p:nvSpPr>
          <p:cNvPr id="6" name="Content Placeholder 2">
            <a:extLst>
              <a:ext uri="{FF2B5EF4-FFF2-40B4-BE49-F238E27FC236}">
                <a16:creationId xmlns:a16="http://schemas.microsoft.com/office/drawing/2014/main" id="{E6B80A0E-98F8-6A4D-9B7A-B90065A1623C}"/>
              </a:ext>
            </a:extLst>
          </p:cNvPr>
          <p:cNvSpPr>
            <a:spLocks noGrp="1"/>
          </p:cNvSpPr>
          <p:nvPr>
            <p:ph idx="1"/>
          </p:nvPr>
        </p:nvSpPr>
        <p:spPr>
          <a:xfrm>
            <a:off x="6096000" y="2162657"/>
            <a:ext cx="6035965" cy="2262281"/>
          </a:xfrm>
        </p:spPr>
        <p:txBody>
          <a:bodyPr>
            <a:normAutofit/>
          </a:bodyPr>
          <a:lstStyle/>
          <a:p>
            <a:r>
              <a:rPr lang="en-US" sz="3200" dirty="0"/>
              <a:t>Intuitive 3D painting</a:t>
            </a:r>
          </a:p>
          <a:p>
            <a:r>
              <a:rPr lang="en-US" sz="3200" dirty="0"/>
              <a:t>Rotate manually to desired viewpoint, paint until satisfied</a:t>
            </a:r>
          </a:p>
          <a:p>
            <a:r>
              <a:rPr lang="en-US" sz="3200" dirty="0"/>
              <a:t>Rotate the model again and again</a:t>
            </a:r>
          </a:p>
        </p:txBody>
      </p:sp>
    </p:spTree>
    <p:extLst>
      <p:ext uri="{BB962C8B-B14F-4D97-AF65-F5344CB8AC3E}">
        <p14:creationId xmlns:p14="http://schemas.microsoft.com/office/powerpoint/2010/main" val="2053653316"/>
      </p:ext>
    </p:extLst>
  </p:cSld>
  <p:clrMapOvr>
    <a:masterClrMapping/>
  </p:clrMapOvr>
  <mc:AlternateContent xmlns:mc="http://schemas.openxmlformats.org/markup-compatibility/2006" xmlns:p14="http://schemas.microsoft.com/office/powerpoint/2010/main">
    <mc:Choice Requires="p14">
      <p:transition spd="med" p14:dur="700" advTm="728">
        <p:fade/>
      </p:transition>
    </mc:Choice>
    <mc:Fallback xmlns="">
      <p:transition spd="med" advTm="72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6973E-7E38-124A-8EEE-10A373F7D218}"/>
              </a:ext>
            </a:extLst>
          </p:cNvPr>
          <p:cNvSpPr>
            <a:spLocks noGrp="1"/>
          </p:cNvSpPr>
          <p:nvPr>
            <p:ph type="sldNum" sz="quarter" idx="12"/>
          </p:nvPr>
        </p:nvSpPr>
        <p:spPr/>
        <p:txBody>
          <a:bodyPr/>
          <a:lstStyle/>
          <a:p>
            <a:fld id="{CB371760-6FFE-B04B-818A-BF183C55119B}" type="slidenum">
              <a:rPr lang="en-US" smtClean="0"/>
              <a:t>8</a:t>
            </a:fld>
            <a:endParaRPr lang="en-US"/>
          </a:p>
        </p:txBody>
      </p:sp>
      <p:sp>
        <p:nvSpPr>
          <p:cNvPr id="9" name="Title 8">
            <a:extLst>
              <a:ext uri="{FF2B5EF4-FFF2-40B4-BE49-F238E27FC236}">
                <a16:creationId xmlns:a16="http://schemas.microsoft.com/office/drawing/2014/main" id="{58137997-00F6-5148-A91E-7CEC667C6304}"/>
              </a:ext>
            </a:extLst>
          </p:cNvPr>
          <p:cNvSpPr>
            <a:spLocks noGrp="1"/>
          </p:cNvSpPr>
          <p:nvPr>
            <p:ph type="title"/>
          </p:nvPr>
        </p:nvSpPr>
        <p:spPr/>
        <p:txBody>
          <a:bodyPr/>
          <a:lstStyle/>
          <a:p>
            <a:endParaRPr lang="en-US"/>
          </a:p>
        </p:txBody>
      </p:sp>
      <mc:AlternateContent xmlns:mc="http://schemas.openxmlformats.org/markup-compatibility/2006" xmlns:am3d="http://schemas.microsoft.com/office/drawing/2017/model3d">
        <mc:Choice Requires="am3d">
          <p:graphicFrame>
            <p:nvGraphicFramePr>
              <p:cNvPr id="11" name="3D Model 10">
                <a:extLst>
                  <a:ext uri="{FF2B5EF4-FFF2-40B4-BE49-F238E27FC236}">
                    <a16:creationId xmlns:a16="http://schemas.microsoft.com/office/drawing/2014/main" id="{9074BBDC-18F3-E841-894F-C9B384018C49}"/>
                  </a:ext>
                </a:extLst>
              </p:cNvPr>
              <p:cNvGraphicFramePr>
                <a:graphicFrameLocks noChangeAspect="1"/>
              </p:cNvGraphicFramePr>
              <p:nvPr>
                <p:extLst>
                  <p:ext uri="{D42A27DB-BD31-4B8C-83A1-F6EECF244321}">
                    <p14:modId xmlns:p14="http://schemas.microsoft.com/office/powerpoint/2010/main" val="435818114"/>
                  </p:ext>
                </p:extLst>
              </p:nvPr>
            </p:nvGraphicFramePr>
            <p:xfrm>
              <a:off x="720000" y="360000"/>
              <a:ext cx="5729016" cy="5904619"/>
            </p:xfrm>
            <a:graphic>
              <a:graphicData uri="http://schemas.microsoft.com/office/drawing/2017/model3d">
                <am3d:model3d r:embed="rId3">
                  <am3d:spPr>
                    <a:xfrm>
                      <a:off x="0" y="0"/>
                      <a:ext cx="5729016" cy="5904619"/>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21024000" ay="1116000" az="21414000"/>
                    <am3d:postTrans dx="0" dy="0" dz="0"/>
                  </am3d:trans>
                  <am3d:raster rName="Office3DRenderer" rVer="16.0.8326">
                    <am3d:blip r:embed="rId4"/>
                  </am3d:raster>
                  <am3d:objViewport viewportSz="93727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a:extLst>
                  <a:ext uri="{FF2B5EF4-FFF2-40B4-BE49-F238E27FC236}">
                    <a16:creationId xmlns:a16="http://schemas.microsoft.com/office/drawing/2014/main" id="{9074BBDC-18F3-E841-894F-C9B384018C49}"/>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729016" cy="5904619"/>
              </a:xfrm>
              <a:prstGeom prst="rect">
                <a:avLst/>
              </a:prstGeom>
            </p:spPr>
          </p:pic>
        </mc:Fallback>
      </mc:AlternateContent>
      <p:pic>
        <p:nvPicPr>
          <p:cNvPr id="6" name="Graphic 5" descr="Paint brush">
            <a:extLst>
              <a:ext uri="{FF2B5EF4-FFF2-40B4-BE49-F238E27FC236}">
                <a16:creationId xmlns:a16="http://schemas.microsoft.com/office/drawing/2014/main" id="{A0F61786-116A-8F49-80AD-A8EBB28C1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78232">
            <a:off x="2831009" y="798969"/>
            <a:ext cx="2682240" cy="2682240"/>
          </a:xfrm>
          <a:prstGeom prst="rect">
            <a:avLst/>
          </a:prstGeom>
        </p:spPr>
      </p:pic>
      <p:sp>
        <p:nvSpPr>
          <p:cNvPr id="7" name="Content Placeholder 2">
            <a:extLst>
              <a:ext uri="{FF2B5EF4-FFF2-40B4-BE49-F238E27FC236}">
                <a16:creationId xmlns:a16="http://schemas.microsoft.com/office/drawing/2014/main" id="{352AD489-8A72-1147-A165-2387F4A3509A}"/>
              </a:ext>
            </a:extLst>
          </p:cNvPr>
          <p:cNvSpPr>
            <a:spLocks noGrp="1"/>
          </p:cNvSpPr>
          <p:nvPr>
            <p:ph idx="1"/>
          </p:nvPr>
        </p:nvSpPr>
        <p:spPr>
          <a:xfrm>
            <a:off x="6096000" y="2162657"/>
            <a:ext cx="6035965" cy="2262281"/>
          </a:xfrm>
        </p:spPr>
        <p:txBody>
          <a:bodyPr>
            <a:normAutofit/>
          </a:bodyPr>
          <a:lstStyle/>
          <a:p>
            <a:r>
              <a:rPr lang="en-US" sz="3200" dirty="0"/>
              <a:t>Intuitive 3D painting</a:t>
            </a:r>
          </a:p>
          <a:p>
            <a:r>
              <a:rPr lang="en-US" sz="3200" dirty="0"/>
              <a:t>Rotate manually to desired viewpoint, paint until satisfied</a:t>
            </a:r>
          </a:p>
          <a:p>
            <a:r>
              <a:rPr lang="en-US" sz="3200" dirty="0"/>
              <a:t>Rotate the model again and again</a:t>
            </a:r>
          </a:p>
        </p:txBody>
      </p:sp>
    </p:spTree>
    <p:extLst>
      <p:ext uri="{BB962C8B-B14F-4D97-AF65-F5344CB8AC3E}">
        <p14:creationId xmlns:p14="http://schemas.microsoft.com/office/powerpoint/2010/main" val="1015768388"/>
      </p:ext>
    </p:extLst>
  </p:cSld>
  <p:clrMapOvr>
    <a:masterClrMapping/>
  </p:clrMapOvr>
  <mc:AlternateContent xmlns:mc="http://schemas.openxmlformats.org/markup-compatibility/2006" xmlns:p14="http://schemas.microsoft.com/office/powerpoint/2010/main">
    <mc:Choice Requires="p14">
      <p:transition spd="med" p14:dur="700" advTm="1182">
        <p:fade/>
      </p:transition>
    </mc:Choice>
    <mc:Fallback xmlns="">
      <p:transition spd="med" advTm="118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6973E-7E38-124A-8EEE-10A373F7D218}"/>
              </a:ext>
            </a:extLst>
          </p:cNvPr>
          <p:cNvSpPr>
            <a:spLocks noGrp="1"/>
          </p:cNvSpPr>
          <p:nvPr>
            <p:ph type="sldNum" sz="quarter" idx="12"/>
          </p:nvPr>
        </p:nvSpPr>
        <p:spPr/>
        <p:txBody>
          <a:bodyPr/>
          <a:lstStyle/>
          <a:p>
            <a:fld id="{CB371760-6FFE-B04B-818A-BF183C55119B}" type="slidenum">
              <a:rPr lang="en-US" smtClean="0"/>
              <a:t>9</a:t>
            </a:fld>
            <a:endParaRPr lang="en-US"/>
          </a:p>
        </p:txBody>
      </p:sp>
      <p:sp>
        <p:nvSpPr>
          <p:cNvPr id="9" name="Title 8">
            <a:extLst>
              <a:ext uri="{FF2B5EF4-FFF2-40B4-BE49-F238E27FC236}">
                <a16:creationId xmlns:a16="http://schemas.microsoft.com/office/drawing/2014/main" id="{58137997-00F6-5148-A91E-7CEC667C6304}"/>
              </a:ext>
            </a:extLst>
          </p:cNvPr>
          <p:cNvSpPr>
            <a:spLocks noGrp="1"/>
          </p:cNvSpPr>
          <p:nvPr>
            <p:ph type="title"/>
          </p:nvPr>
        </p:nvSpPr>
        <p:spPr/>
        <p:txBody>
          <a:bodyPr/>
          <a:lstStyle/>
          <a:p>
            <a:endParaRPr lang="en-US"/>
          </a:p>
        </p:txBody>
      </p:sp>
      <mc:AlternateContent xmlns:mc="http://schemas.openxmlformats.org/markup-compatibility/2006" xmlns:am3d="http://schemas.microsoft.com/office/drawing/2017/model3d">
        <mc:Choice Requires="am3d">
          <p:graphicFrame>
            <p:nvGraphicFramePr>
              <p:cNvPr id="11" name="3D Model 10">
                <a:extLst>
                  <a:ext uri="{FF2B5EF4-FFF2-40B4-BE49-F238E27FC236}">
                    <a16:creationId xmlns:a16="http://schemas.microsoft.com/office/drawing/2014/main" id="{9074BBDC-18F3-E841-894F-C9B384018C49}"/>
                  </a:ext>
                </a:extLst>
              </p:cNvPr>
              <p:cNvGraphicFramePr>
                <a:graphicFrameLocks noChangeAspect="1"/>
              </p:cNvGraphicFramePr>
              <p:nvPr>
                <p:extLst>
                  <p:ext uri="{D42A27DB-BD31-4B8C-83A1-F6EECF244321}">
                    <p14:modId xmlns:p14="http://schemas.microsoft.com/office/powerpoint/2010/main" val="4001023911"/>
                  </p:ext>
                </p:extLst>
              </p:nvPr>
            </p:nvGraphicFramePr>
            <p:xfrm>
              <a:off x="720000" y="360000"/>
              <a:ext cx="5130651" cy="5904619"/>
            </p:xfrm>
            <a:graphic>
              <a:graphicData uri="http://schemas.microsoft.com/office/drawing/2017/model3d">
                <am3d:model3d r:embed="rId3">
                  <am3d:spPr>
                    <a:xfrm>
                      <a:off x="0" y="0"/>
                      <a:ext cx="5130651" cy="5904619"/>
                    </a:xfrm>
                    <a:prstGeom prst="rect">
                      <a:avLst/>
                    </a:prstGeom>
                  </am3d:spPr>
                  <am3d:camera>
                    <am3d:pos x="0" y="0" z="75486502"/>
                    <am3d:up dx="0" dy="36000000" dz="0"/>
                    <am3d:lookAt x="0" y="0" z="0"/>
                    <am3d:perspective fov="2700000"/>
                  </am3d:camera>
                  <am3d:trans>
                    <am3d:meterPerModelUnit n="564952" d="1000000"/>
                    <am3d:preTrans dx="3883610" dy="-25531306" dz="299520"/>
                    <am3d:scale>
                      <am3d:sx n="1000000" d="1000000"/>
                      <am3d:sy n="1000000" d="1000000"/>
                      <am3d:sz n="1000000" d="1000000"/>
                    </am3d:scale>
                    <am3d:rot ax="21060000" ay="18156000" az="456000"/>
                    <am3d:postTrans dx="0" dy="0" dz="0"/>
                  </am3d:trans>
                  <am3d:raster rName="Office3DRenderer" rVer="16.0.8326">
                    <am3d:blip r:embed="rId4"/>
                  </am3d:raster>
                  <am3d:objViewport viewportSz="92251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a:extLst>
                  <a:ext uri="{FF2B5EF4-FFF2-40B4-BE49-F238E27FC236}">
                    <a16:creationId xmlns:a16="http://schemas.microsoft.com/office/drawing/2014/main" id="{9074BBDC-18F3-E841-894F-C9B384018C49}"/>
                  </a:ext>
                </a:extLst>
              </p:cNvPr>
              <p:cNvPicPr>
                <a:picLocks noGrp="1" noRot="1" noChangeAspect="1" noMove="1" noResize="1" noEditPoints="1" noAdjustHandles="1" noChangeArrowheads="1" noChangeShapeType="1" noCrop="1"/>
              </p:cNvPicPr>
              <p:nvPr/>
            </p:nvPicPr>
            <p:blipFill>
              <a:blip r:embed="rId5"/>
              <a:stretch>
                <a:fillRect/>
              </a:stretch>
            </p:blipFill>
            <p:spPr>
              <a:xfrm>
                <a:off x="720000" y="360000"/>
                <a:ext cx="5130651" cy="5904619"/>
              </a:xfrm>
              <a:prstGeom prst="rect">
                <a:avLst/>
              </a:prstGeom>
            </p:spPr>
          </p:pic>
        </mc:Fallback>
      </mc:AlternateContent>
      <p:sp>
        <p:nvSpPr>
          <p:cNvPr id="5" name="Content Placeholder 2">
            <a:extLst>
              <a:ext uri="{FF2B5EF4-FFF2-40B4-BE49-F238E27FC236}">
                <a16:creationId xmlns:a16="http://schemas.microsoft.com/office/drawing/2014/main" id="{C2E2E346-DF75-B14B-A675-1F8BB7EB0D00}"/>
              </a:ext>
            </a:extLst>
          </p:cNvPr>
          <p:cNvSpPr>
            <a:spLocks noGrp="1"/>
          </p:cNvSpPr>
          <p:nvPr>
            <p:ph idx="1"/>
          </p:nvPr>
        </p:nvSpPr>
        <p:spPr>
          <a:xfrm>
            <a:off x="6096000" y="2162657"/>
            <a:ext cx="6035965" cy="2262281"/>
          </a:xfrm>
        </p:spPr>
        <p:txBody>
          <a:bodyPr>
            <a:normAutofit/>
          </a:bodyPr>
          <a:lstStyle/>
          <a:p>
            <a:r>
              <a:rPr lang="en-US" sz="3200" dirty="0"/>
              <a:t>Intuitive 3D painting</a:t>
            </a:r>
          </a:p>
          <a:p>
            <a:r>
              <a:rPr lang="en-US" sz="3200" dirty="0"/>
              <a:t>Rotate manually to desired viewpoint, paint until satisfied</a:t>
            </a:r>
          </a:p>
          <a:p>
            <a:r>
              <a:rPr lang="en-US" sz="3200" dirty="0"/>
              <a:t>Rotate the model again and again</a:t>
            </a:r>
          </a:p>
        </p:txBody>
      </p:sp>
    </p:spTree>
    <p:extLst>
      <p:ext uri="{BB962C8B-B14F-4D97-AF65-F5344CB8AC3E}">
        <p14:creationId xmlns:p14="http://schemas.microsoft.com/office/powerpoint/2010/main" val="231212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27">
        <p159:morph option="byObject"/>
      </p:transition>
    </mc:Choice>
    <mc:Fallback xmlns="">
      <p:transition spd="slow" advTm="627">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7"/>
</p:tagLst>
</file>

<file path=ppt/tags/tag2.xml><?xml version="1.0" encoding="utf-8"?>
<p:tagLst xmlns:a="http://schemas.openxmlformats.org/drawingml/2006/main" xmlns:r="http://schemas.openxmlformats.org/officeDocument/2006/relationships" xmlns:p="http://schemas.openxmlformats.org/presentationml/2006/main">
  <p:tag name="TIMING" val="|0.1|0.7|0.6|0.6"/>
</p:tagLst>
</file>

<file path=ppt/tags/tag3.xml><?xml version="1.0" encoding="utf-8"?>
<p:tagLst xmlns:a="http://schemas.openxmlformats.org/drawingml/2006/main" xmlns:r="http://schemas.openxmlformats.org/officeDocument/2006/relationships" xmlns:p="http://schemas.openxmlformats.org/presentationml/2006/main">
  <p:tag name="TIMING" val="|8.9|9.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16754</TotalTime>
  <Words>3899</Words>
  <Application>Microsoft Macintosh PowerPoint</Application>
  <PresentationFormat>Widescreen</PresentationFormat>
  <Paragraphs>415</Paragraphs>
  <Slides>53</Slides>
  <Notes>53</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Times New Roman</vt:lpstr>
      <vt:lpstr>Office Theme</vt:lpstr>
      <vt:lpstr>PaintersView: Automatic Suggestion of Optimal Viewpoints for 3D Texture Painting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LayerPaint [Fu et al. CHI 2010]</vt:lpstr>
      <vt:lpstr>Direct drawing on 3D shapes with Automated Camera Control [Ortega and Vincent CHI 2014]</vt:lpstr>
      <vt:lpstr>Our Method</vt:lpstr>
      <vt:lpstr>PowerPoint Presentation</vt:lpstr>
      <vt:lpstr>PowerPoint Presentation</vt:lpstr>
      <vt:lpstr>PowerPoint Presentation</vt:lpstr>
      <vt:lpstr>Good Viewpoint Criteria (In short)</vt:lpstr>
      <vt:lpstr>Demo</vt:lpstr>
      <vt:lpstr>Contribution</vt:lpstr>
      <vt:lpstr>Viewpoint Initialization</vt:lpstr>
      <vt:lpstr>Viewpoint Initialization</vt:lpstr>
      <vt:lpstr>Viewpoint Initialization</vt:lpstr>
      <vt:lpstr>Viewpoint Function</vt:lpstr>
      <vt:lpstr>Optimization Problem</vt:lpstr>
      <vt:lpstr>Optimization Problem</vt:lpstr>
      <vt:lpstr>Optimization Problem</vt:lpstr>
      <vt:lpstr>Geometry Term</vt:lpstr>
      <vt:lpstr>Current Texture Term</vt:lpstr>
      <vt:lpstr>Four Viewpoint Selection</vt:lpstr>
      <vt:lpstr>Four Viewpoint Selection</vt:lpstr>
      <vt:lpstr>PowerPoint Presentation</vt:lpstr>
      <vt:lpstr>User Interaction</vt:lpstr>
      <vt:lpstr>User Study </vt:lpstr>
      <vt:lpstr>Task1: Manual Control vs Our Method</vt:lpstr>
      <vt:lpstr>PowerPoint Presentation</vt:lpstr>
      <vt:lpstr>PowerPoint Presentation</vt:lpstr>
      <vt:lpstr>PowerPoint Presentation</vt:lpstr>
      <vt:lpstr>PowerPoint Presentation</vt:lpstr>
      <vt:lpstr>Task2: w/o Epaint vs w/ Epaint</vt:lpstr>
      <vt:lpstr>Task2: w/o Epaint vs w/ Epaint</vt:lpstr>
      <vt:lpstr>Task2: w/o Epaint vs w/ Epaint</vt:lpstr>
      <vt:lpstr>Comments (Summary)</vt:lpstr>
      <vt:lpstr>Limitations/Future Work</vt:lpstr>
      <vt:lpstr>Conclusion</vt:lpstr>
      <vt:lpstr>PowerPoint Presentation</vt:lpstr>
      <vt:lpstr>Backup Slides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高橋　祐花</dc:creator>
  <cp:lastModifiedBy>高橋　祐花</cp:lastModifiedBy>
  <cp:revision>199</cp:revision>
  <cp:lastPrinted>2019-11-15T01:12:45Z</cp:lastPrinted>
  <dcterms:created xsi:type="dcterms:W3CDTF">2019-10-20T13:07:21Z</dcterms:created>
  <dcterms:modified xsi:type="dcterms:W3CDTF">2019-11-19T02:14:11Z</dcterms:modified>
</cp:coreProperties>
</file>